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482" r:id="rId3"/>
    <p:sldId id="591" r:id="rId4"/>
    <p:sldId id="1123" r:id="rId6"/>
    <p:sldId id="1124" r:id="rId7"/>
    <p:sldId id="1125" r:id="rId8"/>
    <p:sldId id="1126" r:id="rId9"/>
    <p:sldId id="1075" r:id="rId10"/>
    <p:sldId id="1076" r:id="rId11"/>
    <p:sldId id="1132" r:id="rId12"/>
    <p:sldId id="1133" r:id="rId13"/>
    <p:sldId id="1131" r:id="rId14"/>
    <p:sldId id="967" r:id="rId15"/>
    <p:sldId id="1146" r:id="rId16"/>
    <p:sldId id="1147" r:id="rId17"/>
    <p:sldId id="1148" r:id="rId18"/>
    <p:sldId id="1130" r:id="rId19"/>
    <p:sldId id="1111" r:id="rId20"/>
    <p:sldId id="1078" r:id="rId21"/>
    <p:sldId id="1118" r:id="rId22"/>
    <p:sldId id="1119" r:id="rId23"/>
    <p:sldId id="1120" r:id="rId24"/>
    <p:sldId id="855" r:id="rId25"/>
    <p:sldId id="817" r:id="rId26"/>
  </p:sldIdLst>
  <p:sldSz cx="12192000" cy="6858000"/>
  <p:notesSz cx="7104380" cy="1023493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3300"/>
    <a:srgbClr val="6EAC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8050"/>
    <p:restoredTop sz="94660"/>
  </p:normalViewPr>
  <p:slideViewPr>
    <p:cSldViewPr snapToGrid="0" snapToObjects="1" showGuides="1">
      <p:cViewPr varScale="1">
        <p:scale>
          <a:sx n="79" d="100"/>
          <a:sy n="79" d="100"/>
        </p:scale>
        <p:origin x="69" y="105"/>
      </p:cViewPr>
      <p:guideLst>
        <p:guide orient="horz" pos="2253"/>
        <p:guide pos="378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24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45" name="备注占位符 4"/>
          <p:cNvSpPr>
            <a:spLocks noGrp="1"/>
          </p:cNvSpPr>
          <p:nvPr>
            <p:ph type="body" sz="quarter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2560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072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8"/>
          <p:cNvCxnSpPr/>
          <p:nvPr/>
        </p:nvCxnSpPr>
        <p:spPr>
          <a:xfrm>
            <a:off x="1208088" y="4343400"/>
            <a:ext cx="98758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en-US" strike="noStrike" noProof="1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 vert="horz" wrap="square" lIns="0" tIns="45720" rIns="0" bIns="45720" numCol="1" anchor="t" anchorCtr="0" compatLnSpc="1"/>
          <a:lstStyle/>
          <a:p>
            <a:pPr marL="90805" marR="0" lvl="0" indent="-90805" algn="l" defTabSz="9144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2"/>
          <p:cNvPicPr>
            <a:picLocks noChangeAspect="1"/>
          </p:cNvPicPr>
          <p:nvPr userDrawn="1"/>
        </p:nvPicPr>
        <p:blipFill>
          <a:blip r:embed="rId2"/>
          <a:srcRect t="10913" r="865"/>
          <a:stretch>
            <a:fillRect/>
          </a:stretch>
        </p:blipFill>
        <p:spPr>
          <a:xfrm>
            <a:off x="1588" y="-26987"/>
            <a:ext cx="12188825" cy="1204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8"/>
          <p:cNvCxnSpPr/>
          <p:nvPr/>
        </p:nvCxnSpPr>
        <p:spPr>
          <a:xfrm>
            <a:off x="1208088" y="4343400"/>
            <a:ext cx="98758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5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Date Placeholder 6"/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8"/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2"/>
          </p:nvPr>
        </p:nvSpPr>
        <p:spPr>
          <a:xfrm>
            <a:off x="465138" y="6459538"/>
            <a:ext cx="2619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800600" y="6459538"/>
            <a:ext cx="464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fontAlgn="base">
              <a:buNone/>
            </a:pPr>
            <a:fld id="{9A0DB2DC-4C9A-4742-B13C-FB6460FD3503}" type="slidenum">
              <a:rPr lang="zh-CN" altLang="en-US" strike="noStrike" noProof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8"/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vert="horz" wrap="square" lIns="457200" tIns="457200" rIns="0" bIns="45720" numCol="1" rtlCol="0" anchor="t" anchorCtr="0" compatLnSpc="1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p>
            <a:pPr algn="r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/>
          </p:nvPr>
        </p:nvSpPr>
        <p:spPr>
          <a:xfrm>
            <a:off x="1096963" y="1846263"/>
            <a:ext cx="10058400" cy="4022725"/>
          </a:xfrm>
          <a:prstGeom prst="rect">
            <a:avLst/>
          </a:prstGeom>
          <a:noFill/>
          <a:ln w="9525">
            <a:noFill/>
          </a:ln>
        </p:spPr>
        <p:txBody>
          <a:bodyPr lIns="0" rIns="0"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182880"/>
            <a:r>
              <a:rPr lang="zh-CN" altLang="en-US" dirty="0"/>
              <a:t>二级</a:t>
            </a:r>
            <a:endParaRPr lang="zh-CN" altLang="en-US" dirty="0"/>
          </a:p>
          <a:p>
            <a:pPr lvl="2" indent="-182880"/>
            <a:r>
              <a:rPr lang="zh-CN" altLang="en-US" dirty="0"/>
              <a:t>三级</a:t>
            </a:r>
            <a:endParaRPr lang="zh-CN" altLang="en-US" dirty="0"/>
          </a:p>
          <a:p>
            <a:pPr lvl="3" indent="-182245"/>
            <a:r>
              <a:rPr lang="zh-CN" altLang="en-US" dirty="0"/>
              <a:t>四级</a:t>
            </a:r>
            <a:endParaRPr lang="zh-CN" altLang="en-US" dirty="0"/>
          </a:p>
          <a:p>
            <a:pPr lvl="4" indent="-182880"/>
            <a:r>
              <a:rPr lang="zh-CN" altLang="en-US" dirty="0"/>
              <a:t>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 lvl="0" fontAlgn="base">
              <a:buNone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90805" indent="-90805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905" indent="-182880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7055" indent="-182880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880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2180" indent="-182880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Rectangle 3"/>
          <p:cNvSpPr/>
          <p:nvPr/>
        </p:nvSpPr>
        <p:spPr>
          <a:xfrm>
            <a:off x="4511675" y="3716338"/>
            <a:ext cx="2994025" cy="904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20000"/>
              </a:spcBef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讲授： 畅福善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电话：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13700594285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266" name="Picture 2"/>
          <p:cNvPicPr>
            <a:picLocks noChangeAspect="1"/>
          </p:cNvPicPr>
          <p:nvPr/>
        </p:nvPicPr>
        <p:blipFill>
          <a:blip r:embed="rId1"/>
          <a:srcRect t="10913" r="865"/>
          <a:stretch>
            <a:fillRect/>
          </a:stretch>
        </p:blipFill>
        <p:spPr>
          <a:xfrm>
            <a:off x="1588" y="-26987"/>
            <a:ext cx="12188825" cy="1204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Text Box 10"/>
          <p:cNvSpPr txBox="1"/>
          <p:nvPr/>
        </p:nvSpPr>
        <p:spPr>
          <a:xfrm>
            <a:off x="3575050" y="5149850"/>
            <a:ext cx="5497513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99"/>
                </a:solidFill>
                <a:latin typeface="楷体_GB2312"/>
                <a:ea typeface="楷体_GB2312"/>
              </a:rPr>
              <a:t> </a:t>
            </a:r>
            <a:r>
              <a:rPr lang="zh-CN" altLang="en-US" sz="3200" b="1" dirty="0">
                <a:latin typeface="楷体_GB2312"/>
                <a:ea typeface="楷体_GB2312"/>
              </a:rPr>
              <a:t>运城学院物理与电子工程系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8598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单片机应用系统实验指导四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矩形 49"/>
          <p:cNvSpPr/>
          <p:nvPr/>
        </p:nvSpPr>
        <p:spPr>
          <a:xfrm>
            <a:off x="1257300" y="3097213"/>
            <a:ext cx="2468563" cy="23066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）程序设计说明部分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）预处理部分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）函数声明部分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）全局变量定义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5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）主函数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）工程循环函数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7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）子函数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8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）中断服务函数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506" name="文本框 1"/>
          <p:cNvSpPr txBox="1"/>
          <p:nvPr/>
        </p:nvSpPr>
        <p:spPr>
          <a:xfrm>
            <a:off x="3726180" y="2605405"/>
            <a:ext cx="3444875" cy="37846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//led定义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sbit L1=P1^0;//////定义第1个指示灯的名称为L1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sbit L2=P1^1;//////定义第2个指示灯的名称为L2 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sbit L3=P1^2;//////定义第3个指示灯的名称为L3  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sbit L4=P1^3;//////定义第4个指示灯的名称为L4 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sbit L5=P1^4;//////定义第5个指示灯的名称为L5  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sbit L6=P1^5;//////定义第6个指示灯的名称为L6 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sbit L7=P1^6;//////定义第7个指示灯的名称为L7  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sbit L8=P1^7;//////定义第8个指示灯的名称为L8 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//独立按键定义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sbit key_1=P3^4;//////定义第1个独立按键为KEY_1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sbit key_2=P3^5;//////定义第2个独立按键为KEY_2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sbit key_3=P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^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;//////定义第3个独立按键为KEY_3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sbit key_4=P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^</a:t>
            </a:r>
            <a:r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;//////定义第4个独立按键为KEY_4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//4*4按键定义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sbit line_1=P2^0;//////定义第1行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sbit line_2=P2^1;//////定义第2行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sbit line_3=P2^2;//////定义第3行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sbit line_4=P2^3;//////定义第4行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sbit row_1=P3^4;//////定义第1列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sbit row_2=P3^5;//////定义第2列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sbit row_3=P4^2;//////定义第3列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0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sbit row_4=P4^4;//////定义第4列</a:t>
            </a:r>
            <a:endParaRPr lang="zh-CN" altLang="en-US" sz="10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07" name="矩形 49"/>
          <p:cNvSpPr/>
          <p:nvPr/>
        </p:nvSpPr>
        <p:spPr>
          <a:xfrm>
            <a:off x="511175" y="2605088"/>
            <a:ext cx="3381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编程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主要函数编程说明</a:t>
            </a:r>
            <a:endParaRPr lang="zh-CN" altLang="zh-CN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5" name="矩形标注 4"/>
          <p:cNvSpPr/>
          <p:nvPr/>
        </p:nvSpPr>
        <p:spPr>
          <a:xfrm>
            <a:off x="7171055" y="2605088"/>
            <a:ext cx="2058988" cy="368300"/>
          </a:xfrm>
          <a:prstGeom prst="wedgeRectCallout">
            <a:avLst>
              <a:gd name="adj1" fmla="val 51526"/>
              <a:gd name="adj2" fmla="val 110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ym typeface="+mn-ea"/>
              </a:rPr>
              <a:t>函数说明</a:t>
            </a:r>
            <a:endParaRPr kumimoji="0" lang="zh-CN" altLang="en-US" sz="1800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5135245" y="3514090"/>
            <a:ext cx="1620520" cy="370205"/>
          </a:xfrm>
          <a:prstGeom prst="wedgeRectCallout">
            <a:avLst>
              <a:gd name="adj1" fmla="val -107733"/>
              <a:gd name="adj2" fmla="val -121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1800">
                <a:sym typeface="+mn-ea"/>
              </a:rPr>
              <a:t>指示灯重定义</a:t>
            </a:r>
            <a:endParaRPr kumimoji="0" lang="zh-CN" altLang="en-US" sz="1800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5659120" y="5403850"/>
            <a:ext cx="2058988" cy="369888"/>
          </a:xfrm>
          <a:prstGeom prst="wedgeRectCallout">
            <a:avLst>
              <a:gd name="adj1" fmla="val -110478"/>
              <a:gd name="adj2" fmla="val -9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1800">
                <a:sym typeface="+mn-ea"/>
              </a:rPr>
              <a:t>按键重定义</a:t>
            </a:r>
            <a:endParaRPr kumimoji="0" lang="zh-CN" altLang="en-US" sz="1800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四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59370" y="3288030"/>
            <a:ext cx="4027170" cy="267652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1200"/>
              <a:t>////////函数说明////////</a:t>
            </a:r>
            <a:endParaRPr lang="zh-CN" altLang="en-US" sz="1200"/>
          </a:p>
          <a:p>
            <a:r>
              <a:rPr lang="zh-CN" altLang="en-US" sz="1200"/>
              <a:t>void delay02s(void);	//延时2秒子程序//</a:t>
            </a:r>
            <a:endParaRPr lang="zh-CN" altLang="en-US" sz="1200"/>
          </a:p>
          <a:p>
            <a:r>
              <a:rPr lang="zh-CN" altLang="en-US" sz="1200"/>
              <a:t>void delay10ms(void);	//延时10ms的子程序//</a:t>
            </a:r>
            <a:endParaRPr lang="zh-CN" altLang="en-US" sz="1200"/>
          </a:p>
          <a:p>
            <a:r>
              <a:rPr lang="zh-CN" altLang="en-US" sz="1200"/>
              <a:t>void delay500us(void);	//延时500us的子程序//</a:t>
            </a:r>
            <a:endParaRPr lang="zh-CN" altLang="en-US" sz="1200"/>
          </a:p>
          <a:p>
            <a:r>
              <a:rPr lang="zh-CN" altLang="en-US" sz="1200"/>
              <a:t>void delay50us(void);	//延时50us的子程序//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void key(void);             //独立式按键函数</a:t>
            </a:r>
            <a:endParaRPr lang="zh-CN" altLang="en-US" sz="1200"/>
          </a:p>
          <a:p>
            <a:r>
              <a:rPr lang="zh-CN" altLang="en-US" sz="1200"/>
              <a:t>void key44(void);           //4*4矩阵式按键函数</a:t>
            </a:r>
            <a:endParaRPr lang="zh-CN" altLang="en-US" sz="1200"/>
          </a:p>
          <a:p>
            <a:r>
              <a:rPr lang="zh-CN" altLang="en-US" sz="1200"/>
              <a:t>void display(void);         //指示灯LED显示函数</a:t>
            </a:r>
            <a:endParaRPr lang="zh-CN" altLang="en-US" sz="1200"/>
          </a:p>
          <a:p>
            <a:r>
              <a:rPr lang="zh-CN" altLang="en-US" sz="1200"/>
              <a:t>void display_seg(void);     //7段数码管显示函数 </a:t>
            </a:r>
            <a:endParaRPr lang="zh-CN" altLang="en-US" sz="1200"/>
          </a:p>
          <a:p>
            <a:r>
              <a:rPr lang="zh-CN" altLang="en-US" sz="1200"/>
              <a:t>void baojing(void);         //交流蜂鸣器报警函数 </a:t>
            </a:r>
            <a:endParaRPr lang="zh-CN" altLang="en-US" sz="1200"/>
          </a:p>
          <a:p>
            <a:r>
              <a:rPr lang="zh-CN" altLang="en-US" sz="1200"/>
              <a:t>void alarm_buzzer(void);	//交流蜂鸣器连续报警函数//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void addition_calculators(void);//加法计算器</a:t>
            </a:r>
            <a:endParaRPr lang="zh-CN" altLang="en-US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矩形 49"/>
          <p:cNvSpPr/>
          <p:nvPr/>
        </p:nvSpPr>
        <p:spPr>
          <a:xfrm>
            <a:off x="1257300" y="3097213"/>
            <a:ext cx="2468563" cy="23066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）程序设计说明部分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）预处理部分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）函数声明部分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）全局变量定义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5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）主函数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）工程循环函数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7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）子函数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8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）中断服务函数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530" name="文本框 1"/>
          <p:cNvSpPr txBox="1"/>
          <p:nvPr/>
        </p:nvSpPr>
        <p:spPr>
          <a:xfrm>
            <a:off x="3725863" y="2836545"/>
            <a:ext cx="7637462" cy="353822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void main(void) 			//主程序//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{  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/////////初始化区////////////////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//////////IO口输入初始化////////////////////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line_1=1;line_2=1;line_3=1;line_4=1;row_1=1;row_2=1;row_3=1;row_4=1;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//////////数码管初始化////////////////////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//////////蜂鸣器初始化////////////////////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fmq=0;//直流蜂鸣器初始化///alarm_buzzer();//交流蜂鸣器初始化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delay02s();delay02s();///声音延长时间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fmq=1;//直流蜂鸣器初始化///alarm_buzzer();//交流蜂鸣器初始化	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	while(1) 			    //进入循环//以下为无限循环程序区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	{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		 key44(); 	//调用4*4按键函数/2/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		 display_seg();     //调用位数码管显示函数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}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}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31" name="矩形 49"/>
          <p:cNvSpPr/>
          <p:nvPr/>
        </p:nvSpPr>
        <p:spPr>
          <a:xfrm>
            <a:off x="511175" y="2605088"/>
            <a:ext cx="3381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编程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主要函数编程说明</a:t>
            </a:r>
            <a:endParaRPr lang="zh-CN" altLang="zh-CN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5" name="矩形标注 4"/>
          <p:cNvSpPr/>
          <p:nvPr/>
        </p:nvSpPr>
        <p:spPr>
          <a:xfrm>
            <a:off x="7142798" y="2492693"/>
            <a:ext cx="2058988" cy="368300"/>
          </a:xfrm>
          <a:prstGeom prst="wedgeRectCallout">
            <a:avLst>
              <a:gd name="adj1" fmla="val -152499"/>
              <a:gd name="adj2" fmla="val 1012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1800">
                <a:sym typeface="+mn-ea"/>
              </a:rPr>
              <a:t>主</a:t>
            </a:r>
            <a:r>
              <a:rPr lang="zh-CN" altLang="en-US" sz="1800">
                <a:sym typeface="+mn-ea"/>
              </a:rPr>
              <a:t>函数</a:t>
            </a:r>
            <a:endParaRPr kumimoji="0" lang="zh-CN" altLang="en-US" sz="1800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8537893" y="2973705"/>
            <a:ext cx="2058988" cy="368300"/>
          </a:xfrm>
          <a:prstGeom prst="wedgeRectCallout">
            <a:avLst>
              <a:gd name="adj1" fmla="val -155615"/>
              <a:gd name="adj2" fmla="val 127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1800">
                <a:sym typeface="+mn-ea"/>
              </a:rPr>
              <a:t>按键</a:t>
            </a:r>
            <a:r>
              <a:rPr lang="en-US" altLang="zh-CN" sz="1800">
                <a:sym typeface="+mn-ea"/>
              </a:rPr>
              <a:t>I/O</a:t>
            </a:r>
            <a:r>
              <a:rPr lang="zh-CN" altLang="en-US" sz="1800">
                <a:sym typeface="+mn-ea"/>
              </a:rPr>
              <a:t>口初始化</a:t>
            </a:r>
            <a:endParaRPr kumimoji="0" lang="zh-CN" altLang="en-US" sz="1800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矩形标注 5"/>
          <p:cNvSpPr/>
          <p:nvPr/>
        </p:nvSpPr>
        <p:spPr>
          <a:xfrm>
            <a:off x="8794750" y="4213225"/>
            <a:ext cx="2568575" cy="370205"/>
          </a:xfrm>
          <a:prstGeom prst="wedgeRectCallout">
            <a:avLst>
              <a:gd name="adj1" fmla="val -142385"/>
              <a:gd name="adj2" fmla="val 2930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ym typeface="+mn-ea"/>
              </a:rPr>
              <a:t>4*4</a:t>
            </a:r>
            <a:r>
              <a:rPr lang="zh-CN" altLang="en-US" sz="1800">
                <a:sym typeface="+mn-ea"/>
              </a:rPr>
              <a:t>矩阵式键盘函数</a:t>
            </a:r>
            <a:endParaRPr kumimoji="0" lang="zh-CN" altLang="en-US" sz="1800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8794750" y="4901883"/>
            <a:ext cx="2057400" cy="368300"/>
          </a:xfrm>
          <a:prstGeom prst="wedgeRectCallout">
            <a:avLst>
              <a:gd name="adj1" fmla="val -140061"/>
              <a:gd name="adj2" fmla="val 1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1800">
                <a:sym typeface="+mn-ea"/>
              </a:rPr>
              <a:t>显示</a:t>
            </a:r>
            <a:r>
              <a:rPr lang="zh-CN" altLang="en-US" sz="1800">
                <a:sym typeface="+mn-ea"/>
              </a:rPr>
              <a:t>函数</a:t>
            </a:r>
            <a:endParaRPr kumimoji="0" lang="zh-CN" altLang="en-US" sz="1800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四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467100" y="2973705"/>
            <a:ext cx="7856855" cy="323024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1200"/>
              <a:t>void key44(void)</a:t>
            </a:r>
            <a:endParaRPr lang="zh-CN" altLang="en-US" sz="1200"/>
          </a:p>
          <a:p>
            <a:r>
              <a:rPr lang="zh-CN" altLang="en-US" sz="1200"/>
              <a:t>{</a:t>
            </a:r>
            <a:endParaRPr lang="zh-CN" altLang="en-US" sz="1200"/>
          </a:p>
          <a:p>
            <a:r>
              <a:rPr lang="zh-CN" altLang="en-US" sz="1200"/>
              <a:t>///////扫描方式为编程扫描，采用行扫列读识别按键/////////////////////</a:t>
            </a:r>
            <a:endParaRPr lang="zh-CN" altLang="en-US" sz="1200"/>
          </a:p>
          <a:p>
            <a:r>
              <a:rPr lang="zh-CN" altLang="en-US" sz="1200"/>
              <a:t>line_1=1;line_2=1;line_3=1;line_4=1;row_1=1;row_2=1;row_3=1;row_4=1;////初始化所有I/O口</a:t>
            </a:r>
            <a:endParaRPr lang="zh-CN" altLang="en-US" sz="1200"/>
          </a:p>
          <a:p>
            <a:r>
              <a:rPr lang="zh-CN" altLang="en-US" sz="1200"/>
              <a:t>/////////////////////扫描第一行////////////////////////////////////////	</a:t>
            </a:r>
            <a:endParaRPr lang="zh-CN" altLang="en-US" sz="1200"/>
          </a:p>
          <a:p>
            <a:r>
              <a:rPr lang="zh-CN" altLang="en-US" sz="1200"/>
              <a:t>	line_1=0;line_2=1;line_3=1;line_4=1;	//将第一行P20置0，读第一行4列</a:t>
            </a:r>
            <a:endParaRPr lang="zh-CN" altLang="en-US" sz="1200"/>
          </a:p>
          <a:p>
            <a:r>
              <a:rPr lang="zh-CN" altLang="en-US" sz="1200"/>
              <a:t>//读第一列</a:t>
            </a:r>
            <a:endParaRPr lang="zh-CN" altLang="en-US" sz="1200"/>
          </a:p>
          <a:p>
            <a:r>
              <a:rPr lang="zh-CN" altLang="en-US" sz="1200"/>
              <a:t>	if(row_1==0)			//扫描第一列P34是否被按下</a:t>
            </a:r>
            <a:endParaRPr lang="zh-CN" altLang="en-US" sz="1200"/>
          </a:p>
          <a:p>
            <a:r>
              <a:rPr lang="zh-CN" altLang="en-US" sz="1200"/>
              <a:t>	{</a:t>
            </a:r>
            <a:endParaRPr lang="zh-CN" altLang="en-US" sz="1200"/>
          </a:p>
          <a:p>
            <a:r>
              <a:rPr lang="zh-CN" altLang="en-US" sz="1200"/>
              <a:t>		delay10ms();		//延时10ms，消抖</a:t>
            </a:r>
            <a:endParaRPr lang="zh-CN" altLang="en-US" sz="1200"/>
          </a:p>
          <a:p>
            <a:r>
              <a:rPr lang="zh-CN" altLang="en-US" sz="1200"/>
              <a:t>		if(row_1==0)		//重新检测</a:t>
            </a:r>
            <a:endParaRPr lang="zh-CN" altLang="en-US" sz="1200"/>
          </a:p>
          <a:p>
            <a:r>
              <a:rPr lang="zh-CN" altLang="en-US" sz="1200"/>
              <a:t>		{			</a:t>
            </a:r>
            <a:endParaRPr lang="zh-CN" altLang="en-US" sz="1200"/>
          </a:p>
          <a:p>
            <a:r>
              <a:rPr lang="zh-CN" altLang="en-US" sz="1200"/>
              <a:t>			fmq=0;                          //按键音</a:t>
            </a:r>
            <a:endParaRPr lang="zh-CN" altLang="en-US" sz="1200"/>
          </a:p>
          <a:p>
            <a:r>
              <a:rPr lang="zh-CN" altLang="en-US" sz="1200"/>
              <a:t>			seg_key=0;	//识别第一行第一列，并给出数码管显示内容</a:t>
            </a:r>
            <a:endParaRPr lang="zh-CN" altLang="en-US" sz="1200"/>
          </a:p>
          <a:p>
            <a:r>
              <a:rPr lang="zh-CN" altLang="en-US" sz="1200"/>
              <a:t>		}</a:t>
            </a:r>
            <a:endParaRPr lang="zh-CN" altLang="en-US" sz="1200"/>
          </a:p>
          <a:p>
            <a:r>
              <a:rPr lang="zh-CN" altLang="en-US" sz="1200"/>
              <a:t>		while(row_1==0);		//在按键按下时，让程序停在这里，等待弹起</a:t>
            </a:r>
            <a:endParaRPr lang="zh-CN" altLang="en-US" sz="1200"/>
          </a:p>
          <a:p>
            <a:r>
              <a:rPr lang="zh-CN" altLang="en-US" sz="1200"/>
              <a:t>	}fmq=1;				//按键声音结束</a:t>
            </a:r>
            <a:endParaRPr lang="zh-CN" altLang="en-US" sz="1200"/>
          </a:p>
        </p:txBody>
      </p:sp>
      <p:sp>
        <p:nvSpPr>
          <p:cNvPr id="23553" name="矩形 49"/>
          <p:cNvSpPr/>
          <p:nvPr/>
        </p:nvSpPr>
        <p:spPr>
          <a:xfrm>
            <a:off x="1211263" y="3097213"/>
            <a:ext cx="2468562" cy="23066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）程序设计说明部分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）预处理部分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）函数声明部分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）全局变量定义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5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）主函数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）工程循环函数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7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）子函数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8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）中断服务函数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555" name="矩形 49"/>
          <p:cNvSpPr/>
          <p:nvPr/>
        </p:nvSpPr>
        <p:spPr>
          <a:xfrm>
            <a:off x="511175" y="2605088"/>
            <a:ext cx="3168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编程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主要函数编程说明</a:t>
            </a:r>
            <a:endParaRPr lang="zh-CN" altLang="en-US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5" name="矩形标注 4"/>
          <p:cNvSpPr/>
          <p:nvPr/>
        </p:nvSpPr>
        <p:spPr>
          <a:xfrm>
            <a:off x="8607425" y="2493010"/>
            <a:ext cx="1666875" cy="368300"/>
          </a:xfrm>
          <a:prstGeom prst="wedgeRectCallout">
            <a:avLst>
              <a:gd name="adj1" fmla="val -253649"/>
              <a:gd name="adj2" fmla="val 127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ym typeface="+mn-ea"/>
              </a:rPr>
              <a:t>按键识别函数</a:t>
            </a:r>
            <a:endParaRPr kumimoji="0" lang="zh-CN" altLang="en-US" sz="1800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矩形标注 5"/>
          <p:cNvSpPr/>
          <p:nvPr/>
        </p:nvSpPr>
        <p:spPr>
          <a:xfrm>
            <a:off x="8499475" y="3144838"/>
            <a:ext cx="2509838" cy="369888"/>
          </a:xfrm>
          <a:prstGeom prst="wedgeRectCallout">
            <a:avLst>
              <a:gd name="adj1" fmla="val -136072"/>
              <a:gd name="adj2" fmla="val 3497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ym typeface="+mn-ea"/>
              </a:rPr>
              <a:t>按键去抖动延时函数</a:t>
            </a:r>
            <a:endParaRPr kumimoji="0" lang="zh-CN" altLang="en-US" sz="1800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9220200" y="5928043"/>
            <a:ext cx="1296988" cy="368300"/>
          </a:xfrm>
          <a:prstGeom prst="wedgeRectCallout">
            <a:avLst>
              <a:gd name="adj1" fmla="val -248384"/>
              <a:gd name="adj2" fmla="val -376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ym typeface="+mn-ea"/>
              </a:rPr>
              <a:t>等待弹起</a:t>
            </a:r>
            <a:endParaRPr kumimoji="0" lang="zh-CN" altLang="en-US" sz="1800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四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8" name="AutoShape 4">
            <a:hlinkClick r:id="" action="ppaction://hlinkshowjump?jump=nextslide"/>
          </p:cNvPr>
          <p:cNvSpPr/>
          <p:nvPr/>
        </p:nvSpPr>
        <p:spPr>
          <a:xfrm>
            <a:off x="6665913" y="6334125"/>
            <a:ext cx="431800" cy="517525"/>
          </a:xfrm>
          <a:prstGeom prst="actionButtonForwardNex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09" name="AutoShape 5">
            <a:hlinkClick r:id="" action="ppaction://hlinkshowjump?jump=previousslide"/>
          </p:cNvPr>
          <p:cNvSpPr/>
          <p:nvPr/>
        </p:nvSpPr>
        <p:spPr>
          <a:xfrm>
            <a:off x="4940300" y="6380163"/>
            <a:ext cx="43180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10" name="AutoShape 6">
            <a:hlinkClick r:id="" action="ppaction://noaction"/>
          </p:cNvPr>
          <p:cNvSpPr/>
          <p:nvPr/>
        </p:nvSpPr>
        <p:spPr>
          <a:xfrm>
            <a:off x="5375275" y="6334125"/>
            <a:ext cx="1295400" cy="522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 eaLnBrk="1" hangingPunct="1"/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sym typeface="+mn-ea"/>
              </a:rPr>
              <a:t>返回</a:t>
            </a:r>
            <a:endParaRPr lang="zh-CN" altLang="en-US" b="1" i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49"/>
          <p:cNvSpPr/>
          <p:nvPr/>
        </p:nvSpPr>
        <p:spPr>
          <a:xfrm>
            <a:off x="510540" y="2604770"/>
            <a:ext cx="550481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板书辅助：软件设计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1-----4*4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矩阵式键盘</a:t>
            </a:r>
            <a:r>
              <a:rPr 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程序</a:t>
            </a:r>
            <a:endParaRPr lang="zh-CN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ea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19175" y="1550035"/>
            <a:ext cx="10320655" cy="935355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第十三章    </a:t>
            </a:r>
            <a:r>
              <a:rPr kumimoji="0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第13章单片机应用系统设计与接口技术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87475" y="3051810"/>
            <a:ext cx="10375265" cy="313817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1800"/>
              <a:t>//读第二列	</a:t>
            </a:r>
            <a:endParaRPr lang="zh-CN" altLang="en-US" sz="1800"/>
          </a:p>
          <a:p>
            <a:r>
              <a:rPr lang="zh-CN" altLang="en-US" sz="1800"/>
              <a:t>	if(row_2==0)			//扫描第二列P35是否被按下</a:t>
            </a:r>
            <a:endParaRPr lang="zh-CN" altLang="en-US" sz="1800"/>
          </a:p>
          <a:p>
            <a:r>
              <a:rPr lang="zh-CN" altLang="en-US" sz="1800"/>
              <a:t>	{</a:t>
            </a:r>
            <a:endParaRPr lang="zh-CN" altLang="en-US" sz="1800"/>
          </a:p>
          <a:p>
            <a:r>
              <a:rPr lang="zh-CN" altLang="en-US" sz="1800"/>
              <a:t>		delay10ms();		//延时10ms，消抖</a:t>
            </a:r>
            <a:endParaRPr lang="zh-CN" altLang="en-US" sz="1800"/>
          </a:p>
          <a:p>
            <a:r>
              <a:rPr lang="zh-CN" altLang="en-US" sz="1800"/>
              <a:t>		if(row_2==0)		//重新检测</a:t>
            </a:r>
            <a:endParaRPr lang="zh-CN" altLang="en-US" sz="1800"/>
          </a:p>
          <a:p>
            <a:r>
              <a:rPr lang="zh-CN" altLang="en-US" sz="1800"/>
              <a:t>		{			</a:t>
            </a:r>
            <a:endParaRPr lang="zh-CN" altLang="en-US" sz="1800"/>
          </a:p>
          <a:p>
            <a:r>
              <a:rPr lang="zh-CN" altLang="en-US" sz="1800"/>
              <a:t>			fmq=0;                          //按键音</a:t>
            </a:r>
            <a:endParaRPr lang="zh-CN" altLang="en-US" sz="1800"/>
          </a:p>
          <a:p>
            <a:r>
              <a:rPr lang="zh-CN" altLang="en-US" sz="1800"/>
              <a:t>			seg_key=1;	//识别第二列，并给出数码管显示内容</a:t>
            </a:r>
            <a:endParaRPr lang="zh-CN" altLang="en-US" sz="1800"/>
          </a:p>
          <a:p>
            <a:r>
              <a:rPr lang="zh-CN" altLang="en-US" sz="1800"/>
              <a:t>		}</a:t>
            </a:r>
            <a:endParaRPr lang="zh-CN" altLang="en-US" sz="1800"/>
          </a:p>
          <a:p>
            <a:r>
              <a:rPr lang="zh-CN" altLang="en-US" sz="1800"/>
              <a:t>		while(row_2==0);		//在按键按下时，让程序停在这里，等待弹起</a:t>
            </a:r>
            <a:endParaRPr lang="zh-CN" altLang="en-US" sz="1800"/>
          </a:p>
          <a:p>
            <a:r>
              <a:rPr lang="zh-CN" altLang="en-US" sz="1800"/>
              <a:t>	}fmq=1;				//按键声音结束</a:t>
            </a:r>
            <a:endParaRPr lang="zh-CN" altLang="en-US" sz="1800"/>
          </a:p>
        </p:txBody>
      </p:sp>
    </p:spTree>
  </p:cSld>
  <p:clrMapOvr>
    <a:masterClrMapping/>
  </p:clrMapOvr>
  <p:transition spd="med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8" name="AutoShape 4">
            <a:hlinkClick r:id="" action="ppaction://hlinkshowjump?jump=nextslide"/>
          </p:cNvPr>
          <p:cNvSpPr/>
          <p:nvPr/>
        </p:nvSpPr>
        <p:spPr>
          <a:xfrm>
            <a:off x="6665913" y="6334125"/>
            <a:ext cx="431800" cy="517525"/>
          </a:xfrm>
          <a:prstGeom prst="actionButtonForwardNex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09" name="AutoShape 5">
            <a:hlinkClick r:id="" action="ppaction://hlinkshowjump?jump=previousslide"/>
          </p:cNvPr>
          <p:cNvSpPr/>
          <p:nvPr/>
        </p:nvSpPr>
        <p:spPr>
          <a:xfrm>
            <a:off x="4940300" y="6380163"/>
            <a:ext cx="43180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10" name="AutoShape 6">
            <a:hlinkClick r:id="" action="ppaction://noaction"/>
          </p:cNvPr>
          <p:cNvSpPr/>
          <p:nvPr/>
        </p:nvSpPr>
        <p:spPr>
          <a:xfrm>
            <a:off x="5375275" y="6334125"/>
            <a:ext cx="1295400" cy="522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 eaLnBrk="1" hangingPunct="1"/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sym typeface="+mn-ea"/>
              </a:rPr>
              <a:t>返回</a:t>
            </a:r>
            <a:endParaRPr lang="zh-CN" altLang="en-US" b="1" i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49"/>
          <p:cNvSpPr/>
          <p:nvPr/>
        </p:nvSpPr>
        <p:spPr>
          <a:xfrm>
            <a:off x="510540" y="2604770"/>
            <a:ext cx="550481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板书辅助：软件设计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1-----4*4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矩阵式键盘</a:t>
            </a:r>
            <a:r>
              <a:rPr 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程序</a:t>
            </a:r>
            <a:endParaRPr lang="zh-CN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ea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19175" y="1550035"/>
            <a:ext cx="10320655" cy="935355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第十三章    </a:t>
            </a:r>
            <a:r>
              <a:rPr kumimoji="0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第13章单片机应用系统设计与接口技术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4445" y="2919095"/>
            <a:ext cx="10002520" cy="313817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//读第三列	</a:t>
            </a:r>
            <a:endParaRPr lang="zh-CN" altLang="en-US"/>
          </a:p>
          <a:p>
            <a:r>
              <a:rPr lang="zh-CN" altLang="en-US">
                <a:sym typeface="+mn-ea"/>
              </a:rPr>
              <a:t>	if(row_3==0)			//扫描第三列P42是否被按下</a:t>
            </a:r>
            <a:endParaRPr lang="zh-CN" altLang="en-US"/>
          </a:p>
          <a:p>
            <a:r>
              <a:rPr lang="zh-CN" altLang="en-US">
                <a:sym typeface="+mn-ea"/>
              </a:rPr>
              <a:t>	{</a:t>
            </a:r>
            <a:endParaRPr lang="zh-CN" altLang="en-US"/>
          </a:p>
          <a:p>
            <a:r>
              <a:rPr lang="zh-CN" altLang="en-US">
                <a:sym typeface="+mn-ea"/>
              </a:rPr>
              <a:t>		delay10ms();		//延时10ms，消抖</a:t>
            </a:r>
            <a:endParaRPr lang="zh-CN" altLang="en-US"/>
          </a:p>
          <a:p>
            <a:r>
              <a:rPr lang="zh-CN" altLang="en-US">
                <a:sym typeface="+mn-ea"/>
              </a:rPr>
              <a:t>		if(row_3==0)		//重新检测</a:t>
            </a:r>
            <a:endParaRPr lang="zh-CN" altLang="en-US"/>
          </a:p>
          <a:p>
            <a:r>
              <a:rPr lang="zh-CN" altLang="en-US">
                <a:sym typeface="+mn-ea"/>
              </a:rPr>
              <a:t>		{			</a:t>
            </a:r>
            <a:endParaRPr lang="zh-CN" altLang="en-US"/>
          </a:p>
          <a:p>
            <a:r>
              <a:rPr lang="zh-CN" altLang="en-US">
                <a:sym typeface="+mn-ea"/>
              </a:rPr>
              <a:t>			fmq=0;                           //按键音</a:t>
            </a:r>
            <a:endParaRPr lang="zh-CN" altLang="en-US"/>
          </a:p>
          <a:p>
            <a:r>
              <a:rPr lang="zh-CN" altLang="en-US">
                <a:sym typeface="+mn-ea"/>
              </a:rPr>
              <a:t>			seg_key=2;	//识别第三列，并给出数码管显示内容</a:t>
            </a:r>
            <a:endParaRPr lang="zh-CN" altLang="en-US"/>
          </a:p>
          <a:p>
            <a:r>
              <a:rPr lang="zh-CN" altLang="en-US">
                <a:sym typeface="+mn-ea"/>
              </a:rPr>
              <a:t>		}</a:t>
            </a:r>
            <a:endParaRPr lang="zh-CN" altLang="en-US"/>
          </a:p>
          <a:p>
            <a:r>
              <a:rPr lang="zh-CN" altLang="en-US">
                <a:sym typeface="+mn-ea"/>
              </a:rPr>
              <a:t>		while(row_3==0);		//在按键按下时，让程序停在这里，等待弹起</a:t>
            </a:r>
            <a:endParaRPr lang="zh-CN" altLang="en-US"/>
          </a:p>
          <a:p>
            <a:r>
              <a:rPr lang="zh-CN" altLang="en-US">
                <a:sym typeface="+mn-ea"/>
              </a:rPr>
              <a:t>	}fmq=1;</a:t>
            </a:r>
            <a:endParaRPr lang="zh-CN" altLang="en-US"/>
          </a:p>
        </p:txBody>
      </p:sp>
    </p:spTree>
  </p:cSld>
  <p:clrMapOvr>
    <a:masterClrMapping/>
  </p:clrMapOvr>
  <p:transition spd="med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8" name="AutoShape 4">
            <a:hlinkClick r:id="" action="ppaction://hlinkshowjump?jump=nextslide"/>
          </p:cNvPr>
          <p:cNvSpPr/>
          <p:nvPr/>
        </p:nvSpPr>
        <p:spPr>
          <a:xfrm>
            <a:off x="6665913" y="6334125"/>
            <a:ext cx="431800" cy="517525"/>
          </a:xfrm>
          <a:prstGeom prst="actionButtonForwardNex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09" name="AutoShape 5">
            <a:hlinkClick r:id="" action="ppaction://hlinkshowjump?jump=previousslide"/>
          </p:cNvPr>
          <p:cNvSpPr/>
          <p:nvPr/>
        </p:nvSpPr>
        <p:spPr>
          <a:xfrm>
            <a:off x="4940300" y="6380163"/>
            <a:ext cx="43180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10" name="AutoShape 6">
            <a:hlinkClick r:id="" action="ppaction://noaction"/>
          </p:cNvPr>
          <p:cNvSpPr/>
          <p:nvPr/>
        </p:nvSpPr>
        <p:spPr>
          <a:xfrm>
            <a:off x="5375275" y="6334125"/>
            <a:ext cx="1295400" cy="522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 eaLnBrk="1" hangingPunct="1"/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sym typeface="+mn-ea"/>
              </a:rPr>
              <a:t>返回</a:t>
            </a:r>
            <a:endParaRPr lang="zh-CN" altLang="en-US" b="1" i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49"/>
          <p:cNvSpPr/>
          <p:nvPr/>
        </p:nvSpPr>
        <p:spPr>
          <a:xfrm>
            <a:off x="510540" y="2604770"/>
            <a:ext cx="550481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板书辅助：软件设计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1-----4*4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矩阵式键盘</a:t>
            </a:r>
            <a:r>
              <a:rPr 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程序</a:t>
            </a:r>
            <a:endParaRPr lang="zh-CN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ea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19175" y="1550035"/>
            <a:ext cx="10320655" cy="935355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第十三章    </a:t>
            </a:r>
            <a:r>
              <a:rPr kumimoji="0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第13章单片机应用系统设计与接口技术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6645" y="2973070"/>
            <a:ext cx="1048639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//</a:t>
            </a:r>
            <a:r>
              <a:rPr lang="zh-CN" altLang="en-US">
                <a:sym typeface="+mn-ea"/>
              </a:rPr>
              <a:t>读第四列	</a:t>
            </a:r>
            <a:endParaRPr lang="zh-CN" altLang="en-US"/>
          </a:p>
          <a:p>
            <a:r>
              <a:rPr lang="zh-CN" altLang="en-US">
                <a:sym typeface="+mn-ea"/>
              </a:rPr>
              <a:t>	if(row_4==0)			 //扫描第四列P44是否被按下</a:t>
            </a:r>
            <a:endParaRPr lang="zh-CN" altLang="en-US"/>
          </a:p>
          <a:p>
            <a:r>
              <a:rPr lang="zh-CN" altLang="en-US">
                <a:sym typeface="+mn-ea"/>
              </a:rPr>
              <a:t>	{</a:t>
            </a:r>
            <a:endParaRPr lang="zh-CN" altLang="en-US"/>
          </a:p>
          <a:p>
            <a:r>
              <a:rPr lang="zh-CN" altLang="en-US">
                <a:sym typeface="+mn-ea"/>
              </a:rPr>
              <a:t>		delay10ms();		 //延时10ms，消抖</a:t>
            </a:r>
            <a:endParaRPr lang="zh-CN" altLang="en-US"/>
          </a:p>
          <a:p>
            <a:r>
              <a:rPr lang="zh-CN" altLang="en-US">
                <a:sym typeface="+mn-ea"/>
              </a:rPr>
              <a:t>		if(row_4==0)		 //重新检测</a:t>
            </a:r>
            <a:endParaRPr lang="zh-CN" altLang="en-US"/>
          </a:p>
          <a:p>
            <a:r>
              <a:rPr lang="zh-CN" altLang="en-US">
                <a:sym typeface="+mn-ea"/>
              </a:rPr>
              <a:t>		{			</a:t>
            </a:r>
            <a:endParaRPr lang="zh-CN" altLang="en-US"/>
          </a:p>
          <a:p>
            <a:r>
              <a:rPr lang="zh-CN" altLang="en-US">
                <a:sym typeface="+mn-ea"/>
              </a:rPr>
              <a:t>			fmq=0;                           //按键音</a:t>
            </a:r>
            <a:endParaRPr lang="zh-CN" altLang="en-US"/>
          </a:p>
          <a:p>
            <a:r>
              <a:rPr lang="zh-CN" altLang="en-US">
                <a:sym typeface="+mn-ea"/>
              </a:rPr>
              <a:t>			seg_key=3;	//识别第四列，并给出数码管显示内容</a:t>
            </a:r>
            <a:endParaRPr lang="zh-CN" altLang="en-US"/>
          </a:p>
          <a:p>
            <a:r>
              <a:rPr lang="zh-CN" altLang="en-US">
                <a:sym typeface="+mn-ea"/>
              </a:rPr>
              <a:t>		}</a:t>
            </a:r>
            <a:endParaRPr lang="zh-CN" altLang="en-US"/>
          </a:p>
          <a:p>
            <a:r>
              <a:rPr lang="zh-CN" altLang="en-US">
                <a:sym typeface="+mn-ea"/>
              </a:rPr>
              <a:t>		while(row_4==0);		//在按键按下时，让程序停在这里，等待弹起</a:t>
            </a:r>
            <a:endParaRPr lang="zh-CN" altLang="en-US"/>
          </a:p>
          <a:p>
            <a:r>
              <a:rPr lang="zh-CN" altLang="en-US">
                <a:sym typeface="+mn-ea"/>
              </a:rPr>
              <a:t>	}fmq=1;	</a:t>
            </a:r>
            <a:endParaRPr lang="zh-CN" altLang="en-US"/>
          </a:p>
          <a:p>
            <a:r>
              <a:rPr lang="zh-CN" altLang="en-US">
                <a:sym typeface="+mn-ea"/>
              </a:rPr>
              <a:t>	line_1=1;				//第一行扫描检测完毕，将P20置1</a:t>
            </a:r>
            <a:endParaRPr lang="zh-CN" altLang="en-US"/>
          </a:p>
        </p:txBody>
      </p:sp>
    </p:spTree>
  </p:cSld>
  <p:clrMapOvr>
    <a:masterClrMapping/>
  </p:clrMapOvr>
  <p:transition spd="med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矩形 49"/>
          <p:cNvSpPr/>
          <p:nvPr/>
        </p:nvSpPr>
        <p:spPr>
          <a:xfrm>
            <a:off x="1211263" y="3097213"/>
            <a:ext cx="2468562" cy="23066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）程序设计说明部分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）预处理部分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）函数声明部分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）全局变量定义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5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）主函数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）工程循环函数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7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）子函数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8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）中断服务函数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578" name="文本框 1"/>
          <p:cNvSpPr txBox="1"/>
          <p:nvPr/>
        </p:nvSpPr>
        <p:spPr>
          <a:xfrm>
            <a:off x="3679825" y="2676525"/>
            <a:ext cx="7904163" cy="4246563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///////////////////////////////////////////////////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//函数名称:void display(void)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//函数功能:显示函数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//入口参数: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//出口参数: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//函数说明: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///////////////////////////////////////////////////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void display(void)      //显示函数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{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/////////1位显示//////////////////////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P0=table[SEG_1];//////数据从P0口送出到IC7---74HC573锁存器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P26=0;P26=1;P26=0;///IC7数据锁存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P0=~0x01;//////位码从P0口送出到IC6---74HC573锁存器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P27=0;P27=1;P27=0;///IC6位码数据锁存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     delay500us();///延时500us}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79" name="矩形 49"/>
          <p:cNvSpPr/>
          <p:nvPr/>
        </p:nvSpPr>
        <p:spPr>
          <a:xfrm>
            <a:off x="511175" y="2605088"/>
            <a:ext cx="3549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编程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主要函数编程说明</a:t>
            </a:r>
            <a:endParaRPr lang="zh-CN" altLang="zh-CN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5" name="矩形标注 4"/>
          <p:cNvSpPr/>
          <p:nvPr/>
        </p:nvSpPr>
        <p:spPr>
          <a:xfrm>
            <a:off x="8739188" y="2605088"/>
            <a:ext cx="2058988" cy="368300"/>
          </a:xfrm>
          <a:prstGeom prst="wedgeRectCallout">
            <a:avLst>
              <a:gd name="adj1" fmla="val -152499"/>
              <a:gd name="adj2" fmla="val 1012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ym typeface="+mn-ea"/>
              </a:rPr>
              <a:t>BCD</a:t>
            </a:r>
            <a:r>
              <a:rPr lang="zh-CN" altLang="en-US" sz="1800">
                <a:sym typeface="+mn-ea"/>
              </a:rPr>
              <a:t>码显示函数</a:t>
            </a:r>
            <a:endParaRPr kumimoji="0" lang="zh-CN" altLang="en-US" sz="1800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9131300" y="4003675"/>
            <a:ext cx="2314575" cy="368300"/>
          </a:xfrm>
          <a:prstGeom prst="wedgeRectCallout">
            <a:avLst>
              <a:gd name="adj1" fmla="val -193880"/>
              <a:gd name="adj2" fmla="val 3618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ym typeface="+mn-ea"/>
              </a:rPr>
              <a:t>计数器值</a:t>
            </a:r>
            <a:r>
              <a:rPr lang="en-US" altLang="zh-CN" sz="1800">
                <a:sym typeface="+mn-ea"/>
              </a:rPr>
              <a:t>---</a:t>
            </a:r>
            <a:r>
              <a:rPr lang="zh-CN" altLang="en-US" sz="1800">
                <a:sym typeface="+mn-ea"/>
              </a:rPr>
              <a:t>全局变量</a:t>
            </a:r>
            <a:endParaRPr kumimoji="0" lang="zh-CN" altLang="en-US" sz="1800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矩形标注 7"/>
          <p:cNvSpPr/>
          <p:nvPr/>
        </p:nvSpPr>
        <p:spPr>
          <a:xfrm>
            <a:off x="4646613" y="5911850"/>
            <a:ext cx="3025775" cy="368300"/>
          </a:xfrm>
          <a:prstGeom prst="wedgeRectCallout">
            <a:avLst>
              <a:gd name="adj1" fmla="val -40052"/>
              <a:gd name="adj2" fmla="val -1159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1800">
                <a:sym typeface="+mn-ea"/>
              </a:rPr>
              <a:t>指示灯亮灭取反</a:t>
            </a:r>
            <a:r>
              <a:rPr lang="en-US" altLang="zh-CN" sz="1800">
                <a:sym typeface="+mn-ea"/>
              </a:rPr>
              <a:t>---</a:t>
            </a:r>
            <a:r>
              <a:rPr lang="zh-CN" altLang="en-US" sz="1800">
                <a:sym typeface="+mn-ea"/>
              </a:rPr>
              <a:t>为了观察</a:t>
            </a:r>
            <a:endParaRPr kumimoji="0" lang="zh-CN" altLang="en-US" sz="1800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6280150" y="3902075"/>
            <a:ext cx="2128838" cy="368300"/>
          </a:xfrm>
          <a:prstGeom prst="wedgeRectCallout">
            <a:avLst>
              <a:gd name="adj1" fmla="val -121198"/>
              <a:gd name="adj2" fmla="val 340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ym typeface="+mn-ea"/>
              </a:rPr>
              <a:t>指示灯外部连接</a:t>
            </a:r>
            <a:endParaRPr kumimoji="0" lang="zh-CN" altLang="en-US" sz="1800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四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矩形 49"/>
          <p:cNvSpPr/>
          <p:nvPr/>
        </p:nvSpPr>
        <p:spPr>
          <a:xfrm>
            <a:off x="1257300" y="3097213"/>
            <a:ext cx="2468563" cy="23066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）程序设计说明部分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）预处理部分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）函数声明部分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）全局变量定义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5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）主函数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）工程循环函数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7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）子函数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8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）中断服务函数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626" name="文本框 1"/>
          <p:cNvSpPr txBox="1"/>
          <p:nvPr/>
        </p:nvSpPr>
        <p:spPr>
          <a:xfrm>
            <a:off x="3725863" y="2652713"/>
            <a:ext cx="7637462" cy="37846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///////////////////////////////////////////////////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//函数名称:void delay10ms(void)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//函数功能:延时10ms秒的子程序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///////////////////////////////////////////////////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void delay10ms(void)		//延时10ms的子程序//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{ 		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unsigned char j,k; /////局部变量定义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for(j=20;j&gt;0;j--)   // 上层循环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	{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lvl="2" indent="0"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	for(k=248;k&gt;0;k--) ////内层循环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lvl="2" indent="0"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	{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lvl="2" indent="0"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	;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lvl="2" indent="0"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	}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	}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}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627" name="矩形 49"/>
          <p:cNvSpPr/>
          <p:nvPr/>
        </p:nvSpPr>
        <p:spPr>
          <a:xfrm>
            <a:off x="511175" y="2605088"/>
            <a:ext cx="3381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编程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主要函数编程说明</a:t>
            </a:r>
            <a:endParaRPr lang="zh-CN" altLang="zh-CN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6" name="矩形标注 5"/>
          <p:cNvSpPr/>
          <p:nvPr/>
        </p:nvSpPr>
        <p:spPr>
          <a:xfrm>
            <a:off x="8739188" y="2605088"/>
            <a:ext cx="2058988" cy="368300"/>
          </a:xfrm>
          <a:prstGeom prst="wedgeRectCallout">
            <a:avLst>
              <a:gd name="adj1" fmla="val -193350"/>
              <a:gd name="adj2" fmla="val 248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1800">
                <a:sym typeface="+mn-ea"/>
              </a:rPr>
              <a:t>去抖动延时</a:t>
            </a:r>
            <a:r>
              <a:rPr lang="zh-CN" altLang="en-US" sz="1800">
                <a:sym typeface="+mn-ea"/>
              </a:rPr>
              <a:t>函数</a:t>
            </a:r>
            <a:endParaRPr kumimoji="0" lang="zh-CN" altLang="en-US" sz="1800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8626475" y="3524250"/>
            <a:ext cx="2057400" cy="369888"/>
          </a:xfrm>
          <a:prstGeom prst="wedgeRectCallout">
            <a:avLst>
              <a:gd name="adj1" fmla="val -141977"/>
              <a:gd name="adj2" fmla="val 227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1800">
                <a:sym typeface="+mn-ea"/>
              </a:rPr>
              <a:t>外循环</a:t>
            </a:r>
            <a:r>
              <a:rPr lang="zh-CN" altLang="en-US" sz="1800">
                <a:sym typeface="+mn-ea"/>
              </a:rPr>
              <a:t>函数</a:t>
            </a:r>
            <a:endParaRPr kumimoji="0" lang="zh-CN" altLang="en-US" sz="1800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矩形标注 7"/>
          <p:cNvSpPr/>
          <p:nvPr/>
        </p:nvSpPr>
        <p:spPr>
          <a:xfrm>
            <a:off x="8739188" y="4591050"/>
            <a:ext cx="2058988" cy="368300"/>
          </a:xfrm>
          <a:prstGeom prst="wedgeRectCallout">
            <a:avLst>
              <a:gd name="adj1" fmla="val -78910"/>
              <a:gd name="adj2" fmla="val 79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1800">
                <a:sym typeface="+mn-ea"/>
              </a:rPr>
              <a:t>内循环</a:t>
            </a:r>
            <a:r>
              <a:rPr lang="zh-CN" altLang="en-US" sz="1800">
                <a:sym typeface="+mn-ea"/>
              </a:rPr>
              <a:t>函数</a:t>
            </a:r>
            <a:endParaRPr kumimoji="0" lang="zh-CN" altLang="en-US" sz="1800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6359525" y="5119688"/>
            <a:ext cx="2058988" cy="368300"/>
          </a:xfrm>
          <a:prstGeom prst="wedgeRectCallout">
            <a:avLst>
              <a:gd name="adj1" fmla="val -78910"/>
              <a:gd name="adj2" fmla="val 79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1800">
                <a:sym typeface="+mn-ea"/>
              </a:rPr>
              <a:t>循环体</a:t>
            </a:r>
            <a:endParaRPr kumimoji="0" lang="zh-CN" altLang="en-US" sz="1800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四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AutoShape 4">
            <a:hlinkClick r:id="" action="ppaction://hlinkshowjump?jump=nextslide"/>
          </p:cNvPr>
          <p:cNvSpPr/>
          <p:nvPr/>
        </p:nvSpPr>
        <p:spPr>
          <a:xfrm>
            <a:off x="6665913" y="6334125"/>
            <a:ext cx="431800" cy="517525"/>
          </a:xfrm>
          <a:prstGeom prst="actionButtonForwardNex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0" name="AutoShape 5">
            <a:hlinkClick r:id="" action="ppaction://hlinkshowjump?jump=previousslide"/>
          </p:cNvPr>
          <p:cNvSpPr/>
          <p:nvPr/>
        </p:nvSpPr>
        <p:spPr>
          <a:xfrm>
            <a:off x="4940300" y="6380163"/>
            <a:ext cx="43180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1" name="AutoShape 6"/>
          <p:cNvSpPr/>
          <p:nvPr/>
        </p:nvSpPr>
        <p:spPr>
          <a:xfrm>
            <a:off x="5375275" y="6334125"/>
            <a:ext cx="1295400" cy="522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/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返回</a:t>
            </a:r>
            <a:endParaRPr lang="zh-CN" altLang="en-US" b="1" i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2" name="矩形 49"/>
          <p:cNvSpPr/>
          <p:nvPr/>
        </p:nvSpPr>
        <p:spPr>
          <a:xfrm>
            <a:off x="511175" y="2605088"/>
            <a:ext cx="44291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7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、单片机与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PC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端连接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7653" name="矩形 49"/>
          <p:cNvSpPr/>
          <p:nvPr/>
        </p:nvSpPr>
        <p:spPr>
          <a:xfrm>
            <a:off x="511175" y="3184525"/>
            <a:ext cx="4568825" cy="31384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实验板驱动步骤     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）安装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USB340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芯片驱动，找到驱动，双击安装，等待安装完成。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）连接实验板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 将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USB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连接线一端插入电脑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USB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接口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--&gt;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一端插入实验板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USB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接口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）检查安装情况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  点击我的电脑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--&gt;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右键属性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--&gt;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设备管理器，在端口项中，查看有否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USB-serial  CH340(COM?)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7654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0113" y="2795588"/>
            <a:ext cx="5626100" cy="314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单片机应用系统实验指导四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800" y="2973388"/>
            <a:ext cx="7643813" cy="3213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4" name="AutoShape 4">
            <a:hlinkClick r:id="" action="ppaction://hlinkshowjump?jump=nextslide"/>
          </p:cNvPr>
          <p:cNvSpPr/>
          <p:nvPr/>
        </p:nvSpPr>
        <p:spPr>
          <a:xfrm>
            <a:off x="6665913" y="6334125"/>
            <a:ext cx="431800" cy="517525"/>
          </a:xfrm>
          <a:prstGeom prst="actionButtonForwardNex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AutoShape 5">
            <a:hlinkClick r:id="" action="ppaction://hlinkshowjump?jump=previousslide"/>
          </p:cNvPr>
          <p:cNvSpPr/>
          <p:nvPr/>
        </p:nvSpPr>
        <p:spPr>
          <a:xfrm>
            <a:off x="4940300" y="6380163"/>
            <a:ext cx="43180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6" name="AutoShape 6"/>
          <p:cNvSpPr/>
          <p:nvPr/>
        </p:nvSpPr>
        <p:spPr>
          <a:xfrm>
            <a:off x="5375275" y="6334125"/>
            <a:ext cx="1295400" cy="522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/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返回</a:t>
            </a:r>
            <a:endParaRPr lang="zh-CN" altLang="en-US" b="1" i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677" name="矩形 49"/>
          <p:cNvSpPr/>
          <p:nvPr/>
        </p:nvSpPr>
        <p:spPr>
          <a:xfrm>
            <a:off x="511175" y="2605088"/>
            <a:ext cx="21621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8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、</a:t>
            </a:r>
            <a:r>
              <a:rPr lang="zh-CN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硬件调试</a:t>
            </a:r>
            <a:endParaRPr lang="zh-CN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8678" name="矩形 49"/>
          <p:cNvSpPr/>
          <p:nvPr/>
        </p:nvSpPr>
        <p:spPr>
          <a:xfrm>
            <a:off x="511175" y="3184525"/>
            <a:ext cx="3192463" cy="2584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在线编程步骤     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）选择芯片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）选择串口号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）打开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进制代码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）点击下载编程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5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）重启单片机电源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）查看下载结果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679" name="文本框 3"/>
          <p:cNvSpPr txBox="1"/>
          <p:nvPr/>
        </p:nvSpPr>
        <p:spPr>
          <a:xfrm>
            <a:off x="5495925" y="3074988"/>
            <a:ext cx="7588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（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1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）</a:t>
            </a:r>
            <a:endParaRPr lang="zh-CN" altLang="en-US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8680" name="文本框 4"/>
          <p:cNvSpPr txBox="1"/>
          <p:nvPr/>
        </p:nvSpPr>
        <p:spPr>
          <a:xfrm>
            <a:off x="5103813" y="3402013"/>
            <a:ext cx="7588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（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）</a:t>
            </a:r>
            <a:endParaRPr lang="zh-CN" altLang="en-US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8681" name="文本框 5"/>
          <p:cNvSpPr txBox="1"/>
          <p:nvPr/>
        </p:nvSpPr>
        <p:spPr>
          <a:xfrm>
            <a:off x="6069013" y="3770313"/>
            <a:ext cx="7588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（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3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）</a:t>
            </a:r>
            <a:endParaRPr lang="zh-CN" altLang="en-US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8682" name="文本框 6"/>
          <p:cNvSpPr txBox="1"/>
          <p:nvPr/>
        </p:nvSpPr>
        <p:spPr>
          <a:xfrm>
            <a:off x="4408488" y="5703888"/>
            <a:ext cx="7588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（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4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）</a:t>
            </a:r>
            <a:endParaRPr lang="zh-CN" altLang="en-US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8683" name="文本框 7"/>
          <p:cNvSpPr txBox="1"/>
          <p:nvPr/>
        </p:nvSpPr>
        <p:spPr>
          <a:xfrm>
            <a:off x="9582150" y="5276850"/>
            <a:ext cx="7588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（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5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）</a:t>
            </a:r>
            <a:endParaRPr lang="zh-CN" altLang="en-US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四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89" name="Picture 2"/>
          <p:cNvPicPr>
            <a:picLocks noChangeAspect="1"/>
          </p:cNvPicPr>
          <p:nvPr/>
        </p:nvPicPr>
        <p:blipFill>
          <a:blip r:embed="rId1"/>
          <a:srcRect t="10913" r="865"/>
          <a:stretch>
            <a:fillRect/>
          </a:stretch>
        </p:blipFill>
        <p:spPr>
          <a:xfrm>
            <a:off x="1588" y="-26987"/>
            <a:ext cx="12188825" cy="1204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0" name="矩形 6"/>
          <p:cNvSpPr/>
          <p:nvPr/>
        </p:nvSpPr>
        <p:spPr>
          <a:xfrm>
            <a:off x="5381625" y="3763963"/>
            <a:ext cx="2427288" cy="1938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、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实验器件准备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实验目的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实验项目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硬件设计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5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、软件设计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6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、拓展创新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79311" y="2924175"/>
            <a:ext cx="6431915" cy="57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实验四    </a:t>
            </a:r>
            <a:r>
              <a:rPr lang="zh-CN" altLang="en-US" sz="240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4*4矩阵式键盘识别项目的设计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】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2693988" y="3579813"/>
            <a:ext cx="7891463" cy="230663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单片机应用系统实验指导四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AutoShape 4">
            <a:hlinkClick r:id="" action="ppaction://hlinkshowjump?jump=nextslide"/>
          </p:cNvPr>
          <p:cNvSpPr/>
          <p:nvPr/>
        </p:nvSpPr>
        <p:spPr>
          <a:xfrm>
            <a:off x="6665913" y="6334125"/>
            <a:ext cx="431800" cy="517525"/>
          </a:xfrm>
          <a:prstGeom prst="actionButtonForwardNex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698" name="AutoShape 5">
            <a:hlinkClick r:id="" action="ppaction://hlinkshowjump?jump=previousslide"/>
          </p:cNvPr>
          <p:cNvSpPr/>
          <p:nvPr/>
        </p:nvSpPr>
        <p:spPr>
          <a:xfrm>
            <a:off x="4940300" y="6380163"/>
            <a:ext cx="43180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699" name="AutoShape 6"/>
          <p:cNvSpPr/>
          <p:nvPr/>
        </p:nvSpPr>
        <p:spPr>
          <a:xfrm>
            <a:off x="5375275" y="6334125"/>
            <a:ext cx="1295400" cy="522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/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返回</a:t>
            </a:r>
            <a:endParaRPr lang="zh-CN" altLang="en-US" b="1" i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700" name="矩形 49"/>
          <p:cNvSpPr/>
          <p:nvPr/>
        </p:nvSpPr>
        <p:spPr>
          <a:xfrm>
            <a:off x="511175" y="2605088"/>
            <a:ext cx="21621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9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、</a:t>
            </a:r>
            <a:r>
              <a:rPr lang="zh-CN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硬件调试</a:t>
            </a:r>
            <a:endParaRPr lang="zh-CN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9701" name="矩形 49"/>
          <p:cNvSpPr/>
          <p:nvPr/>
        </p:nvSpPr>
        <p:spPr>
          <a:xfrm>
            <a:off x="511175" y="3184525"/>
            <a:ext cx="3192463" cy="2584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在线编程步骤     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）选择芯片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）选择串口号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）打开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进制代码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点击下载编程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5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重启单片机电源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）查看下载结果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9702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050" y="2605088"/>
            <a:ext cx="4148138" cy="36496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3" name="文本框 6"/>
          <p:cNvSpPr txBox="1"/>
          <p:nvPr/>
        </p:nvSpPr>
        <p:spPr>
          <a:xfrm>
            <a:off x="6188075" y="5237163"/>
            <a:ext cx="7588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（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4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）</a:t>
            </a:r>
            <a:endParaRPr lang="zh-CN" altLang="en-US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pic>
        <p:nvPicPr>
          <p:cNvPr id="2970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963" y="2605088"/>
            <a:ext cx="3740150" cy="3648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5" name="文本框 9"/>
          <p:cNvSpPr txBox="1"/>
          <p:nvPr/>
        </p:nvSpPr>
        <p:spPr>
          <a:xfrm>
            <a:off x="10433050" y="5237163"/>
            <a:ext cx="7572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（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5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）</a:t>
            </a:r>
            <a:endParaRPr lang="zh-CN" altLang="en-US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四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AutoShape 4">
            <a:hlinkClick r:id="" action="ppaction://hlinkshowjump?jump=nextslide"/>
          </p:cNvPr>
          <p:cNvSpPr/>
          <p:nvPr/>
        </p:nvSpPr>
        <p:spPr>
          <a:xfrm>
            <a:off x="6665913" y="6334125"/>
            <a:ext cx="431800" cy="517525"/>
          </a:xfrm>
          <a:prstGeom prst="actionButtonForwardNex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6" name="AutoShape 5">
            <a:hlinkClick r:id="" action="ppaction://hlinkshowjump?jump=previousslide"/>
          </p:cNvPr>
          <p:cNvSpPr/>
          <p:nvPr/>
        </p:nvSpPr>
        <p:spPr>
          <a:xfrm>
            <a:off x="4940300" y="6380163"/>
            <a:ext cx="43180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7" name="AutoShape 6"/>
          <p:cNvSpPr/>
          <p:nvPr/>
        </p:nvSpPr>
        <p:spPr>
          <a:xfrm>
            <a:off x="5375275" y="6334125"/>
            <a:ext cx="1295400" cy="522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/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返回</a:t>
            </a:r>
            <a:endParaRPr lang="zh-CN" altLang="en-US" b="1" i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48" name="矩形 49"/>
          <p:cNvSpPr/>
          <p:nvPr/>
        </p:nvSpPr>
        <p:spPr>
          <a:xfrm>
            <a:off x="511175" y="2605088"/>
            <a:ext cx="21621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9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、</a:t>
            </a:r>
            <a:r>
              <a:rPr lang="zh-CN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硬件调试</a:t>
            </a:r>
            <a:endParaRPr lang="zh-CN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31749" name="矩形 49"/>
          <p:cNvSpPr/>
          <p:nvPr/>
        </p:nvSpPr>
        <p:spPr>
          <a:xfrm>
            <a:off x="511175" y="3184525"/>
            <a:ext cx="3192463" cy="2584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在线编程步骤     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）选择芯片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）选择串口号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）打开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进制代码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点击下载编程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5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重启单片机电源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查看下载结果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单片机应用系统实验指导四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" name="实验四44矩阵式键盘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16200000">
            <a:off x="6122035" y="1983105"/>
            <a:ext cx="2590800" cy="45720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1" name="Picture 2"/>
          <p:cNvPicPr>
            <a:picLocks noChangeAspect="1"/>
          </p:cNvPicPr>
          <p:nvPr/>
        </p:nvPicPr>
        <p:blipFill>
          <a:blip r:embed="rId1"/>
          <a:srcRect t="10913" r="865"/>
          <a:stretch>
            <a:fillRect/>
          </a:stretch>
        </p:blipFill>
        <p:spPr>
          <a:xfrm>
            <a:off x="1588" y="-26987"/>
            <a:ext cx="12188825" cy="1204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462838" y="2052638"/>
            <a:ext cx="3044825" cy="574675"/>
          </a:xfrm>
          <a:prstGeom prst="rect">
            <a:avLst/>
          </a:prstGeom>
          <a:noFill/>
        </p:spPr>
        <p:txBody>
          <a:bodyPr/>
          <a:lstStyle>
            <a:lvl1pPr algn="just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just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just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just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just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just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just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just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just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实验课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--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课后要求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pic>
        <p:nvPicPr>
          <p:cNvPr id="3584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1177925"/>
            <a:ext cx="5303837" cy="51308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接连接符 7"/>
          <p:cNvCxnSpPr/>
          <p:nvPr/>
        </p:nvCxnSpPr>
        <p:spPr>
          <a:xfrm>
            <a:off x="7537450" y="2627313"/>
            <a:ext cx="28956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4" name="Rectangle 3"/>
          <p:cNvSpPr>
            <a:spLocks noChangeArrowheads="1"/>
          </p:cNvSpPr>
          <p:nvPr/>
        </p:nvSpPr>
        <p:spPr bwMode="auto">
          <a:xfrm>
            <a:off x="6784975" y="2928938"/>
            <a:ext cx="4724400" cy="101441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kern="1200" cap="none" spc="0" normalizeH="0" baseline="0" noProof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1</a:t>
            </a:r>
            <a:r>
              <a:rPr kumimoji="0" lang="zh-CN" altLang="en-US" sz="2000" b="0" i="0" u="none" strike="noStrike" kern="1200" cap="none" spc="0" normalizeH="0" baseline="0" noProof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、认知实验板</a:t>
            </a:r>
            <a:endParaRPr kumimoji="0" lang="zh-CN" altLang="en-US" sz="2000" b="0" i="0" u="none" strike="noStrike" kern="1200" cap="none" spc="0" normalizeH="0" baseline="0" noProof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kern="1200" cap="none" spc="0" normalizeH="0" baseline="0" noProof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2</a:t>
            </a:r>
            <a:r>
              <a:rPr kumimoji="0" lang="zh-CN" altLang="en-US" sz="2000" b="0" i="0" u="none" strike="noStrike" kern="1200" cap="none" spc="0" normalizeH="0" baseline="0" noProof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zh-CN" altLang="en-US" sz="2000" b="0" i="0" u="none" strike="noStrike" kern="1200" cap="none" spc="0" normalizeH="0" baseline="0" noProof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熟练掌握实验三的程序编写方法</a:t>
            </a:r>
            <a:endParaRPr kumimoji="0" lang="zh-CN" altLang="en-US" sz="2000" b="0" i="0" u="none" strike="noStrike" kern="1200" cap="none" spc="0" normalizeH="0" baseline="0" noProof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kern="1200" cap="none" spc="0" normalizeH="0" baseline="0" noProof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3</a:t>
            </a:r>
            <a:r>
              <a:rPr kumimoji="0" lang="zh-CN" altLang="en-US" sz="2000" b="0" i="0" u="none" strike="noStrike" kern="1200" cap="none" spc="0" normalizeH="0" baseline="0" noProof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、根据实验指导书完成实验三报告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Rectangle 3"/>
          <p:cNvSpPr/>
          <p:nvPr/>
        </p:nvSpPr>
        <p:spPr>
          <a:xfrm>
            <a:off x="2378075" y="2762250"/>
            <a:ext cx="7197725" cy="1006475"/>
          </a:xfrm>
          <a:prstGeom prst="rect">
            <a:avLst/>
          </a:prstGeom>
          <a:noFill/>
          <a:ln w="9525">
            <a:noFill/>
          </a:ln>
        </p:spPr>
        <p:txBody>
          <a:bodyPr lIns="0" tIns="45711" rIns="0" bIns="45711" anchor="t"/>
          <a:p>
            <a:pPr algn="ctr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5400" b="1" dirty="0">
                <a:solidFill>
                  <a:srgbClr val="FF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谢谢同学聆听，再见</a:t>
            </a:r>
            <a:endParaRPr lang="zh-CN" altLang="en-US" sz="5400" b="1" dirty="0">
              <a:solidFill>
                <a:srgbClr val="FF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6866" name="Picture 2"/>
          <p:cNvPicPr>
            <a:picLocks noChangeAspect="1"/>
          </p:cNvPicPr>
          <p:nvPr/>
        </p:nvPicPr>
        <p:blipFill>
          <a:blip r:embed="rId1"/>
          <a:srcRect t="10913" r="865"/>
          <a:stretch>
            <a:fillRect/>
          </a:stretch>
        </p:blipFill>
        <p:spPr>
          <a:xfrm>
            <a:off x="1588" y="-26987"/>
            <a:ext cx="12188825" cy="12049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Picture 2"/>
          <p:cNvPicPr>
            <a:picLocks noChangeAspect="1"/>
          </p:cNvPicPr>
          <p:nvPr/>
        </p:nvPicPr>
        <p:blipFill>
          <a:blip r:embed="rId1"/>
          <a:srcRect t="10913" r="865"/>
          <a:stretch>
            <a:fillRect/>
          </a:stretch>
        </p:blipFill>
        <p:spPr>
          <a:xfrm>
            <a:off x="1588" y="-26987"/>
            <a:ext cx="12188825" cy="1204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单片机应用系统实验指导四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4339" name="矩形 6"/>
          <p:cNvSpPr/>
          <p:nvPr/>
        </p:nvSpPr>
        <p:spPr>
          <a:xfrm>
            <a:off x="796925" y="3044825"/>
            <a:ext cx="7346950" cy="3138488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b="1" dirty="0">
                <a:latin typeface="Helvetica Neue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Helvetica Neue"/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硬件条件</a:t>
            </a:r>
            <a:endParaRPr lang="en-US" altLang="zh-CN" b="1" dirty="0">
              <a:latin typeface="Helvetica Neue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    1</a:t>
            </a:r>
            <a:r>
              <a:rPr lang="zh-CN" altLang="en-US" b="1" dirty="0">
                <a:latin typeface="Helvetica Neue"/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实验电路板一套（实验板一块、USB线一条、转换板一块、STC15F2K60S2转换板1块）</a:t>
            </a:r>
            <a:endParaRPr lang="en-US" altLang="zh-CN" b="1" dirty="0">
              <a:latin typeface="Helvetica Neue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    2</a:t>
            </a:r>
            <a:r>
              <a:rPr lang="zh-CN" altLang="en-US" b="1" dirty="0">
                <a:latin typeface="Helvetica Neue"/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PC机或笔记本电脑一台</a:t>
            </a:r>
            <a:endParaRPr lang="en-US" altLang="zh-CN" b="1" dirty="0">
              <a:latin typeface="Helvetica Neue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b="1" dirty="0">
                <a:latin typeface="Helvetica Neue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latin typeface="Helvetica Neue"/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软件条件</a:t>
            </a:r>
            <a:endParaRPr lang="en-US" altLang="zh-CN" b="1" dirty="0">
              <a:latin typeface="Helvetica Neue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    1</a:t>
            </a:r>
            <a:r>
              <a:rPr lang="zh-CN" altLang="en-US" b="1" dirty="0">
                <a:latin typeface="Helvetica Neue"/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美国Keil软件公司针对51单片机的开发系统Keil uVision2（V2.38a）一个</a:t>
            </a:r>
            <a:endParaRPr lang="en-US" altLang="zh-CN" b="1" dirty="0">
              <a:latin typeface="Helvetica Neue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    2</a:t>
            </a:r>
            <a:r>
              <a:rPr lang="zh-CN" altLang="en-US" b="1" dirty="0">
                <a:latin typeface="Helvetica Neue"/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中国宏晶公司STC单片机下载编程或烧录软件STC-ISP(V6.86Q)一个</a:t>
            </a:r>
            <a:endParaRPr lang="en-US" altLang="zh-CN" b="1" dirty="0">
              <a:latin typeface="Helvetica Neue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    3</a:t>
            </a:r>
            <a:r>
              <a:rPr lang="zh-CN" altLang="en-US" b="1" dirty="0">
                <a:latin typeface="Helvetica Neue"/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澳大利亚Altium公司原理图绘制软件Protel99se(V6.04) 一个</a:t>
            </a:r>
            <a:endParaRPr lang="en-US" altLang="zh-CN" b="1" dirty="0">
              <a:latin typeface="Helvetica Neue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    4</a:t>
            </a:r>
            <a:r>
              <a:rPr lang="zh-CN" altLang="en-US" b="1" dirty="0">
                <a:latin typeface="Helvetica Neue"/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英国Labcenter electronice公司仿真软件proteus(V8.6)一个</a:t>
            </a:r>
            <a:endParaRPr lang="en-US" altLang="zh-CN" b="1" dirty="0">
              <a:latin typeface="Helvetica Neue"/>
              <a:ea typeface="宋体" panose="02010600030101010101" pitchFamily="2" charset="-122"/>
            </a:endParaRPr>
          </a:p>
        </p:txBody>
      </p:sp>
      <p:sp>
        <p:nvSpPr>
          <p:cNvPr id="14340" name="矩形 49"/>
          <p:cNvSpPr/>
          <p:nvPr/>
        </p:nvSpPr>
        <p:spPr>
          <a:xfrm>
            <a:off x="511175" y="2605088"/>
            <a:ext cx="23145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、实验器件准备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pic>
        <p:nvPicPr>
          <p:cNvPr id="14341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288" y="4003675"/>
            <a:ext cx="3500437" cy="2179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2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238" y="2743200"/>
            <a:ext cx="1782762" cy="1089025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343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288" y="2667000"/>
            <a:ext cx="1514475" cy="12430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Picture 2"/>
          <p:cNvPicPr>
            <a:picLocks noChangeAspect="1"/>
          </p:cNvPicPr>
          <p:nvPr/>
        </p:nvPicPr>
        <p:blipFill>
          <a:blip r:embed="rId1"/>
          <a:srcRect t="10913" r="865"/>
          <a:stretch>
            <a:fillRect/>
          </a:stretch>
        </p:blipFill>
        <p:spPr>
          <a:xfrm>
            <a:off x="1588" y="-26987"/>
            <a:ext cx="12188825" cy="1204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单片机应用系统实验指导四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15363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725" y="4652963"/>
            <a:ext cx="1866900" cy="1225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4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288" y="2667000"/>
            <a:ext cx="1514475" cy="1243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5" name="文本框 1"/>
          <p:cNvSpPr txBox="1"/>
          <p:nvPr/>
        </p:nvSpPr>
        <p:spPr>
          <a:xfrm>
            <a:off x="896938" y="3786188"/>
            <a:ext cx="5207000" cy="193802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）培养目标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   1）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掌握数码管制造结构及显示原理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   2）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掌握数码管字型显示原理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   3）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掌握数码管动态电路接口及显示原理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   4）</a:t>
            </a:r>
            <a:r>
              <a:rPr lang="zh-CN" sz="2000">
                <a:solidFill>
                  <a:srgbClr val="FF0000"/>
                </a:solidFill>
                <a:sym typeface="+mn-ea"/>
              </a:rPr>
              <a:t>掌握74HC573锁存器驱动数码管的方法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   5）</a:t>
            </a:r>
            <a:r>
              <a:rPr lang="zh-CN" sz="2000">
                <a:solidFill>
                  <a:srgbClr val="FF0000"/>
                </a:solidFill>
                <a:sym typeface="+mn-ea"/>
              </a:rPr>
              <a:t>掌握4*4按键的设计及数码管显示方法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5366" name="矩形 49"/>
          <p:cNvSpPr/>
          <p:nvPr/>
        </p:nvSpPr>
        <p:spPr>
          <a:xfrm>
            <a:off x="511175" y="2605088"/>
            <a:ext cx="21431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、</a:t>
            </a:r>
            <a:r>
              <a:rPr lang="zh-CN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实验目的</a:t>
            </a:r>
            <a:endParaRPr lang="zh-CN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cxnSp>
        <p:nvCxnSpPr>
          <p:cNvPr id="8" name="肘形连接符 7"/>
          <p:cNvCxnSpPr/>
          <p:nvPr/>
        </p:nvCxnSpPr>
        <p:spPr>
          <a:xfrm rot="5400000" flipV="1">
            <a:off x="8703469" y="4106069"/>
            <a:ext cx="1355725" cy="963613"/>
          </a:xfrm>
          <a:prstGeom prst="bentConnector2">
            <a:avLst/>
          </a:prstGeom>
          <a:ln w="25400">
            <a:solidFill>
              <a:srgbClr val="FF33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8" name="文本框 10"/>
          <p:cNvSpPr txBox="1"/>
          <p:nvPr/>
        </p:nvSpPr>
        <p:spPr>
          <a:xfrm>
            <a:off x="6408738" y="3105150"/>
            <a:ext cx="1104900" cy="3683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Keil软件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2" name="直接箭头连接符 11"/>
          <p:cNvCxnSpPr>
            <a:stCxn id="15368" idx="3"/>
            <a:endCxn id="15364" idx="1"/>
          </p:cNvCxnSpPr>
          <p:nvPr/>
        </p:nvCxnSpPr>
        <p:spPr>
          <a:xfrm>
            <a:off x="7513638" y="3289300"/>
            <a:ext cx="628650" cy="0"/>
          </a:xfrm>
          <a:prstGeom prst="straightConnector1">
            <a:avLst/>
          </a:prstGeom>
          <a:ln w="25400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0" name="文本框 12"/>
          <p:cNvSpPr txBox="1"/>
          <p:nvPr/>
        </p:nvSpPr>
        <p:spPr>
          <a:xfrm>
            <a:off x="6478588" y="5664200"/>
            <a:ext cx="2598737" cy="3683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中国宏晶公司STC单片机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4" name="直接箭头连接符 13"/>
          <p:cNvCxnSpPr>
            <a:stCxn id="15370" idx="3"/>
            <a:endCxn id="15364" idx="1"/>
          </p:cNvCxnSpPr>
          <p:nvPr/>
        </p:nvCxnSpPr>
        <p:spPr>
          <a:xfrm flipV="1">
            <a:off x="9077325" y="5664200"/>
            <a:ext cx="1631950" cy="184150"/>
          </a:xfrm>
          <a:prstGeom prst="straightConnector1">
            <a:avLst/>
          </a:prstGeom>
          <a:ln w="25400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2" name="文本框 14"/>
          <p:cNvSpPr txBox="1"/>
          <p:nvPr/>
        </p:nvSpPr>
        <p:spPr>
          <a:xfrm>
            <a:off x="9842500" y="3105150"/>
            <a:ext cx="1911350" cy="3683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b="1" dirty="0">
                <a:latin typeface="Helvetica Neue"/>
                <a:ea typeface="宋体" panose="02010600030101010101" pitchFamily="2" charset="-122"/>
              </a:rPr>
              <a:t>烧录软件STC-ISP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6" name="直接箭头连接符 15"/>
          <p:cNvCxnSpPr>
            <a:stCxn id="15370" idx="3"/>
            <a:endCxn id="15364" idx="1"/>
          </p:cNvCxnSpPr>
          <p:nvPr/>
        </p:nvCxnSpPr>
        <p:spPr>
          <a:xfrm flipH="1">
            <a:off x="9656763" y="3289300"/>
            <a:ext cx="185738" cy="0"/>
          </a:xfrm>
          <a:prstGeom prst="straightConnector1">
            <a:avLst/>
          </a:prstGeom>
          <a:ln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4" name="文本框 1"/>
          <p:cNvSpPr txBox="1"/>
          <p:nvPr/>
        </p:nvSpPr>
        <p:spPr>
          <a:xfrm>
            <a:off x="1357313" y="3105150"/>
            <a:ext cx="41833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实验三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---</a:t>
            </a:r>
            <a:r>
              <a:rPr lang="zh-CN" altLang="en-US">
                <a:sym typeface="宋体" panose="02010600030101010101" pitchFamily="2" charset="-122"/>
              </a:rPr>
              <a:t>4*4矩阵式键盘识别项目的设计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AutoShape 4">
            <a:hlinkClick r:id="" action="ppaction://hlinkshowjump?jump=nextslide"/>
          </p:cNvPr>
          <p:cNvSpPr/>
          <p:nvPr/>
        </p:nvSpPr>
        <p:spPr>
          <a:xfrm>
            <a:off x="6665913" y="6334125"/>
            <a:ext cx="431800" cy="517525"/>
          </a:xfrm>
          <a:prstGeom prst="actionButtonForwardNex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6" name="AutoShape 5">
            <a:hlinkClick r:id="" action="ppaction://hlinkshowjump?jump=previousslide"/>
          </p:cNvPr>
          <p:cNvSpPr/>
          <p:nvPr/>
        </p:nvSpPr>
        <p:spPr>
          <a:xfrm>
            <a:off x="4940300" y="6380163"/>
            <a:ext cx="43180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7" name="AutoShape 6"/>
          <p:cNvSpPr/>
          <p:nvPr/>
        </p:nvSpPr>
        <p:spPr>
          <a:xfrm>
            <a:off x="5375275" y="6334125"/>
            <a:ext cx="1295400" cy="522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/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返回</a:t>
            </a:r>
            <a:endParaRPr lang="zh-CN" altLang="en-US" b="1" i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88" name="矩形 49"/>
          <p:cNvSpPr/>
          <p:nvPr/>
        </p:nvSpPr>
        <p:spPr>
          <a:xfrm>
            <a:off x="553720" y="2605405"/>
            <a:ext cx="541528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、实验项目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-----</a:t>
            </a:r>
            <a:r>
              <a:rPr lang="zh-CN" altLang="en-US">
                <a:sym typeface="宋体" panose="02010600030101010101" pitchFamily="2" charset="-122"/>
              </a:rPr>
              <a:t>4*4矩阵式键盘识别项目的设计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38598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四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6390" name="文本框 1"/>
          <p:cNvSpPr txBox="1"/>
          <p:nvPr/>
        </p:nvSpPr>
        <p:spPr>
          <a:xfrm>
            <a:off x="467995" y="3250565"/>
            <a:ext cx="7972425" cy="286131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）具体编程任务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   1）基本编程任务完成之一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lvl="1" indent="0" eaLnBrk="0" hangingPunct="0"/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①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程序通电，利用数码管的显示原理完成两位数码管、和蜂鸣器的自检。</a:t>
            </a:r>
            <a:endParaRPr lang="zh-CN" altLang="zh-CN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lvl="1" indent="0" eaLnBrk="0" hangingPunct="0"/>
            <a:r>
              <a:rPr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②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8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位数码管显示，显示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----</a:t>
            </a:r>
            <a:r>
              <a:rPr lang="en-US" altLang="zh-CN">
                <a:sym typeface="宋体" panose="02010600030101010101" pitchFamily="2" charset="-122"/>
              </a:rPr>
              <a:t>0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---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，可任意调整显示位置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lvl="1" indent="0" eaLnBrk="0" hangingPunct="0"/>
            <a:r>
              <a:rPr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③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编写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4*4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矩阵式键盘的程序，带按键音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zh-CN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0" lvl="1" indent="0" eaLnBrk="0" hangingPunct="0"/>
            <a:r>
              <a:rPr lang="zh-CN" altLang="en-US" dirty="0">
                <a:latin typeface="Calibri" panose="020F0502020204030204" pitchFamily="34" charset="0"/>
                <a:sym typeface="宋体" panose="02010600030101010101" pitchFamily="2" charset="-122"/>
              </a:rPr>
              <a:t>         ④</a:t>
            </a:r>
            <a:r>
              <a:rPr lang="zh-CN" altLang="en-US" dirty="0">
                <a:latin typeface="Times New Roman" panose="02020603050405020304" pitchFamily="18" charset="0"/>
                <a:sym typeface="宋体" panose="02010600030101010101" pitchFamily="2" charset="-122"/>
              </a:rPr>
              <a:t>实现标准按键的显示顺序。如右图所示。</a:t>
            </a:r>
            <a:endParaRPr lang="zh-CN" altLang="zh-CN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  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）编程进阶任务</a:t>
            </a:r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lvl="1" indent="0" eaLnBrk="0" hangingPunct="0"/>
            <a:r>
              <a:rPr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①实现个位数加法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；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lvl="1" indent="0" eaLnBrk="0" hangingPunct="0"/>
            <a:r>
              <a:rPr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②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实现多位数加法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；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lvl="1" indent="0" eaLnBrk="0" hangingPunct="0"/>
            <a:r>
              <a:rPr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③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完成加减乘除的个位数计算器；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54745" y="3501390"/>
            <a:ext cx="3172460" cy="256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815" y="4871720"/>
            <a:ext cx="2345055" cy="5511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815" y="3597275"/>
            <a:ext cx="2345055" cy="51435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AutoShape 4">
            <a:hlinkClick r:id="" action="ppaction://hlinkshowjump?jump=nextslide"/>
          </p:cNvPr>
          <p:cNvSpPr/>
          <p:nvPr/>
        </p:nvSpPr>
        <p:spPr>
          <a:xfrm>
            <a:off x="6665913" y="6334125"/>
            <a:ext cx="431800" cy="517525"/>
          </a:xfrm>
          <a:prstGeom prst="actionButtonForwardNex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0" name="AutoShape 5">
            <a:hlinkClick r:id="" action="ppaction://hlinkshowjump?jump=previousslide"/>
          </p:cNvPr>
          <p:cNvSpPr/>
          <p:nvPr/>
        </p:nvSpPr>
        <p:spPr>
          <a:xfrm>
            <a:off x="4940300" y="6380163"/>
            <a:ext cx="43180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1" name="AutoShape 6"/>
          <p:cNvSpPr/>
          <p:nvPr/>
        </p:nvSpPr>
        <p:spPr>
          <a:xfrm>
            <a:off x="5375275" y="6334125"/>
            <a:ext cx="1295400" cy="522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/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返回</a:t>
            </a:r>
            <a:endParaRPr lang="zh-CN" altLang="en-US" b="1" i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2" name="矩形 49"/>
          <p:cNvSpPr/>
          <p:nvPr/>
        </p:nvSpPr>
        <p:spPr>
          <a:xfrm>
            <a:off x="511175" y="2605088"/>
            <a:ext cx="30019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、实验项目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38598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四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7414" name="Rectangle 3"/>
          <p:cNvSpPr/>
          <p:nvPr/>
        </p:nvSpPr>
        <p:spPr>
          <a:xfrm>
            <a:off x="1071563" y="3121025"/>
            <a:ext cx="5346700" cy="2799715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）实验步骤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）第一步，建立项目工作文件夹；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buFont typeface="Arial" panose="020B0604020202020204" pitchFamily="34" charset="0"/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）第二步，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在软件设计文件夹中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创建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keil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项目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buFont typeface="Arial" panose="020B0604020202020204" pitchFamily="34" charset="0"/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）第三步，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选择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单片机硬件环境（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CPU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型号选择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），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采用代用或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STC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）第四步，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新建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项目程序主文件，并另存为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main_44.c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）第五步，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添加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主程序文件到项目；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）第六步，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设置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编译环境（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晶振修改与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进制机器代码创建勾选）；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）第七步，编译调试程序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）第八步，下载测试应用（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ISP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方式）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AutoShape 4">
            <a:hlinkClick r:id="" action="ppaction://hlinkshowjump?jump=nextslide"/>
          </p:cNvPr>
          <p:cNvSpPr/>
          <p:nvPr/>
        </p:nvSpPr>
        <p:spPr>
          <a:xfrm>
            <a:off x="6665913" y="6334125"/>
            <a:ext cx="431800" cy="517525"/>
          </a:xfrm>
          <a:prstGeom prst="actionButtonForwardNex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4" name="AutoShape 5">
            <a:hlinkClick r:id="" action="ppaction://hlinkshowjump?jump=previousslide"/>
          </p:cNvPr>
          <p:cNvSpPr/>
          <p:nvPr/>
        </p:nvSpPr>
        <p:spPr>
          <a:xfrm>
            <a:off x="4940300" y="6380163"/>
            <a:ext cx="431800" cy="476250"/>
          </a:xfrm>
          <a:prstGeom prst="actionButtonBackPrevious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5" name="AutoShape 6"/>
          <p:cNvSpPr/>
          <p:nvPr/>
        </p:nvSpPr>
        <p:spPr>
          <a:xfrm>
            <a:off x="5375275" y="6334125"/>
            <a:ext cx="1295400" cy="522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/>
            <a:r>
              <a:rPr lang="zh-CN" altLang="en-US" b="1" i="1" dirty="0">
                <a:solidFill>
                  <a:srgbClr val="FF33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返回</a:t>
            </a:r>
            <a:endParaRPr lang="zh-CN" altLang="en-US" b="1" i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6" name="矩形 49"/>
          <p:cNvSpPr/>
          <p:nvPr/>
        </p:nvSpPr>
        <p:spPr>
          <a:xfrm>
            <a:off x="511175" y="2605088"/>
            <a:ext cx="63039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zh-CN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zh-CN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实验四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---</a:t>
            </a:r>
            <a:r>
              <a:rPr 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矩阵式键盘</a:t>
            </a:r>
            <a:r>
              <a:rPr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识别项目的设计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---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硬件设计</a:t>
            </a:r>
            <a:endParaRPr lang="zh-CN" altLang="en-US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pic>
        <p:nvPicPr>
          <p:cNvPr id="1843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6663" y="5192713"/>
            <a:ext cx="3641725" cy="1042987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8438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338" y="4824413"/>
            <a:ext cx="4090987" cy="1411287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四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18442" name="Picture 7"/>
          <p:cNvPicPr>
            <a:picLocks noChangeAspect="1"/>
          </p:cNvPicPr>
          <p:nvPr/>
        </p:nvPicPr>
        <p:blipFill>
          <a:blip r:embed="rId3"/>
          <a:srcRect l="28780" t="20673" r="17819" b="16328"/>
          <a:stretch>
            <a:fillRect/>
          </a:stretch>
        </p:blipFill>
        <p:spPr>
          <a:xfrm>
            <a:off x="7653338" y="2711450"/>
            <a:ext cx="4040187" cy="1966913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5" y="5125085"/>
            <a:ext cx="3241675" cy="117919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9702" name="矩形 8"/>
          <p:cNvSpPr/>
          <p:nvPr/>
        </p:nvSpPr>
        <p:spPr>
          <a:xfrm>
            <a:off x="591820" y="3094990"/>
            <a:ext cx="6642100" cy="203009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>
            <a:spAutoFit/>
          </a:bodyPr>
          <a:p>
            <a:r>
              <a:rPr lang="zh-CN" altLang="en-US" sz="1800" dirty="0">
                <a:latin typeface="Times New Roman" panose="02020603050405020304" pitchFamily="18" charset="0"/>
              </a:rPr>
              <a:t>        硬件设计内容如下</a:t>
            </a:r>
            <a:endParaRPr lang="en-US" altLang="zh-CN" sz="1800" dirty="0">
              <a:latin typeface="Times New Roman" panose="02020603050405020304" pitchFamily="18" charset="0"/>
            </a:endParaRPr>
          </a:p>
          <a:p>
            <a:r>
              <a:rPr lang="en-US" altLang="zh-CN" sz="1800" dirty="0">
                <a:latin typeface="Times New Roman" panose="02020603050405020304" pitchFamily="18" charset="0"/>
              </a:rPr>
              <a:t>        1</a:t>
            </a:r>
            <a:r>
              <a:rPr lang="zh-CN" altLang="en-US" sz="1800" dirty="0">
                <a:latin typeface="Times New Roman" panose="02020603050405020304" pitchFamily="18" charset="0"/>
              </a:rPr>
              <a:t>）单片机为核心的控制系统</a:t>
            </a:r>
            <a:endParaRPr lang="zh-CN" altLang="en-US" sz="1800" dirty="0">
              <a:latin typeface="Times New Roman" panose="02020603050405020304" pitchFamily="18" charset="0"/>
            </a:endParaRPr>
          </a:p>
          <a:p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        电源电路、单片机电路、晶振电路、复位电路</a:t>
            </a:r>
            <a:endParaRPr lang="zh-CN" altLang="en-US" sz="18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r>
              <a:rPr lang="zh-CN" altLang="en-US" sz="1800" dirty="0">
                <a:latin typeface="Times New Roman" panose="02020603050405020304" pitchFamily="18" charset="0"/>
              </a:rPr>
              <a:t>        </a:t>
            </a:r>
            <a:r>
              <a:rPr lang="en-US" altLang="zh-CN" sz="1800" dirty="0">
                <a:latin typeface="Times New Roman" panose="02020603050405020304" pitchFamily="18" charset="0"/>
              </a:rPr>
              <a:t>2</a:t>
            </a:r>
            <a:r>
              <a:rPr lang="zh-CN" altLang="en-US" sz="1800" dirty="0">
                <a:latin typeface="Times New Roman" panose="02020603050405020304" pitchFamily="18" charset="0"/>
              </a:rPr>
              <a:t>）输出显示系统（输出）</a:t>
            </a:r>
            <a:endParaRPr lang="zh-CN" altLang="en-US" sz="1800" dirty="0">
              <a:latin typeface="Times New Roman" panose="02020603050405020304" pitchFamily="18" charset="0"/>
            </a:endParaRPr>
          </a:p>
          <a:p>
            <a:r>
              <a:rPr lang="zh-CN" altLang="en-US" sz="1800" dirty="0">
                <a:latin typeface="Times New Roman" panose="02020603050405020304" pitchFamily="18" charset="0"/>
              </a:rPr>
              <a:t>        数码管电路</a:t>
            </a:r>
            <a:r>
              <a:rPr lang="zh-CN" sz="1800" dirty="0">
                <a:latin typeface="Times New Roman" panose="02020603050405020304" pitchFamily="18" charset="0"/>
              </a:rPr>
              <a:t>。</a:t>
            </a:r>
            <a:endParaRPr lang="zh-CN" sz="1800" dirty="0">
              <a:latin typeface="Times New Roman" panose="02020603050405020304" pitchFamily="18" charset="0"/>
            </a:endParaRPr>
          </a:p>
          <a:p>
            <a:r>
              <a:rPr lang="zh-CN" altLang="en-US" sz="1800" dirty="0">
                <a:latin typeface="Times New Roman" panose="02020603050405020304" pitchFamily="18" charset="0"/>
              </a:rPr>
              <a:t>        </a:t>
            </a:r>
            <a:r>
              <a:rPr lang="en-US" altLang="zh-CN" sz="1800" dirty="0">
                <a:latin typeface="Times New Roman" panose="02020603050405020304" pitchFamily="18" charset="0"/>
              </a:rPr>
              <a:t>3</a:t>
            </a:r>
            <a:r>
              <a:rPr lang="zh-CN" altLang="en-US" sz="1800" dirty="0">
                <a:latin typeface="Times New Roman" panose="02020603050405020304" pitchFamily="18" charset="0"/>
              </a:rPr>
              <a:t>）</a:t>
            </a:r>
            <a:r>
              <a:rPr lang="zh-CN" altLang="en-US" sz="1800" dirty="0">
                <a:latin typeface="Times New Roman" panose="02020603050405020304" pitchFamily="18" charset="0"/>
                <a:sym typeface="+mn-ea"/>
              </a:rPr>
              <a:t>输入系统</a:t>
            </a:r>
            <a:endParaRPr lang="zh-CN" altLang="en-US" sz="1800" dirty="0">
              <a:latin typeface="Times New Roman" panose="02020603050405020304" pitchFamily="18" charset="0"/>
              <a:sym typeface="+mn-ea"/>
            </a:endParaRPr>
          </a:p>
          <a:p>
            <a:r>
              <a:rPr lang="zh-CN" altLang="en-US" sz="1800" dirty="0">
                <a:latin typeface="Times New Roman" panose="02020603050405020304" pitchFamily="18" charset="0"/>
                <a:sym typeface="+mn-ea"/>
              </a:rPr>
              <a:t>        </a:t>
            </a:r>
            <a:r>
              <a:rPr lang="en-US" sz="1800" dirty="0">
                <a:latin typeface="Times New Roman" panose="02020603050405020304" pitchFamily="18" charset="0"/>
                <a:sym typeface="+mn-ea"/>
              </a:rPr>
              <a:t>4*4</a:t>
            </a:r>
            <a:r>
              <a:rPr lang="zh-CN" altLang="en-US" sz="1800" dirty="0">
                <a:latin typeface="Times New Roman" panose="02020603050405020304" pitchFamily="18" charset="0"/>
                <a:sym typeface="+mn-ea"/>
              </a:rPr>
              <a:t>矩阵式</a:t>
            </a:r>
            <a:r>
              <a:rPr lang="zh-CN" altLang="en-US" sz="1800" dirty="0">
                <a:latin typeface="Times New Roman" panose="02020603050405020304" pitchFamily="18" charset="0"/>
                <a:sym typeface="+mn-ea"/>
              </a:rPr>
              <a:t>按键实现按键识别</a:t>
            </a:r>
            <a:endParaRPr lang="zh-CN" altLang="en-US" sz="1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77" name="矩形 49"/>
          <p:cNvSpPr/>
          <p:nvPr/>
        </p:nvSpPr>
        <p:spPr>
          <a:xfrm>
            <a:off x="501650" y="2596515"/>
            <a:ext cx="65833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实验三</a:t>
            </a:r>
            <a:r>
              <a:rPr 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矩阵式键盘</a:t>
            </a:r>
            <a:r>
              <a:rPr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识别项目的设计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-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---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软件设计</a:t>
            </a:r>
            <a:endParaRPr lang="zh-CN" altLang="en-US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75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四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9498" name="文本框 70"/>
          <p:cNvSpPr txBox="1"/>
          <p:nvPr/>
        </p:nvSpPr>
        <p:spPr>
          <a:xfrm>
            <a:off x="10361295" y="2677795"/>
            <a:ext cx="601345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false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99" name="文本框 71"/>
          <p:cNvSpPr txBox="1"/>
          <p:nvPr/>
        </p:nvSpPr>
        <p:spPr>
          <a:xfrm>
            <a:off x="9516110" y="2627630"/>
            <a:ext cx="50038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trus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500" name="文本框 72"/>
          <p:cNvSpPr txBox="1"/>
          <p:nvPr/>
        </p:nvSpPr>
        <p:spPr>
          <a:xfrm>
            <a:off x="11262360" y="2677795"/>
            <a:ext cx="50038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trus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9471025" y="5943600"/>
            <a:ext cx="687705" cy="252730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400" b="1">
                <a:solidFill>
                  <a:schemeClr val="tx1"/>
                </a:solidFill>
                <a:sym typeface="+mn-ea"/>
              </a:rPr>
              <a:t>结束</a:t>
            </a:r>
            <a:endParaRPr kumimoji="0" lang="zh-CN" altLang="en-US" sz="1400" b="1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65885" y="2965450"/>
            <a:ext cx="3584120" cy="3161665"/>
            <a:chOff x="429" y="4746"/>
            <a:chExt cx="6503" cy="4979"/>
          </a:xfrm>
        </p:grpSpPr>
        <p:sp>
          <p:nvSpPr>
            <p:cNvPr id="2" name="矩形 1"/>
            <p:cNvSpPr/>
            <p:nvPr/>
          </p:nvSpPr>
          <p:spPr>
            <a:xfrm>
              <a:off x="2107" y="5936"/>
              <a:ext cx="3162" cy="431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扫描第一行</a:t>
              </a:r>
              <a:endParaRPr kumimoji="0" lang="zh-CN" sz="12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流程图: 决策 5"/>
            <p:cNvSpPr/>
            <p:nvPr/>
          </p:nvSpPr>
          <p:spPr>
            <a:xfrm>
              <a:off x="442" y="7911"/>
              <a:ext cx="6490" cy="519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200" b="1">
                  <a:solidFill>
                    <a:schemeClr val="tx1"/>
                  </a:solidFill>
                  <a:sym typeface="+mn-ea"/>
                </a:rPr>
                <a:t>的确第一列有键按下？</a:t>
              </a:r>
              <a:endParaRPr kumimoji="0" lang="zh-CN" altLang="en-US" sz="12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59" name="流程图: 决策 58"/>
            <p:cNvSpPr/>
            <p:nvPr/>
          </p:nvSpPr>
          <p:spPr>
            <a:xfrm>
              <a:off x="429" y="6609"/>
              <a:ext cx="6490" cy="519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200" b="1">
                  <a:solidFill>
                    <a:schemeClr val="tx1"/>
                  </a:solidFill>
                  <a:sym typeface="+mn-ea"/>
                </a:rPr>
                <a:t>第一列有键按下？</a:t>
              </a:r>
              <a:endParaRPr kumimoji="0" lang="zh-CN" altLang="en-US" sz="12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2440" y="7361"/>
              <a:ext cx="2446" cy="412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延时</a:t>
              </a:r>
              <a:r>
                <a:rPr kumimoji="0" lang="en-US" altLang="zh-CN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10ms</a:t>
              </a:r>
              <a:r>
                <a:rPr kumimoji="0" lang="zh-CN" altLang="en-US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去抖动</a:t>
              </a:r>
              <a:endParaRPr kumimoji="0" lang="zh-CN" altLang="en-US" sz="12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2604" y="8531"/>
              <a:ext cx="2058" cy="51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执行</a:t>
              </a:r>
              <a:r>
                <a:rPr lang="zh-CN" sz="1200" b="1">
                  <a:solidFill>
                    <a:schemeClr val="tx1"/>
                  </a:solidFill>
                  <a:sym typeface="+mn-ea"/>
                </a:rPr>
                <a:t>按键</a:t>
              </a:r>
              <a:r>
                <a:rPr kumimoji="0" lang="zh-CN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语句</a:t>
              </a:r>
              <a:endParaRPr kumimoji="0" lang="zh-CN" sz="12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605" y="9215"/>
              <a:ext cx="2058" cy="51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等待按键弹起</a:t>
              </a:r>
              <a:endParaRPr kumimoji="0" lang="zh-CN" sz="12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3160" y="4746"/>
              <a:ext cx="1083" cy="358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400" b="1">
                  <a:solidFill>
                    <a:schemeClr val="tx1"/>
                  </a:solidFill>
                  <a:sym typeface="+mn-ea"/>
                </a:rPr>
                <a:t>开始</a:t>
              </a:r>
              <a:endParaRPr kumimoji="0" lang="zh-CN" altLang="en-US" sz="14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132" y="5336"/>
              <a:ext cx="3162" cy="431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初始化输入键盘</a:t>
              </a:r>
              <a:r>
                <a:rPr kumimoji="0" lang="en-US" altLang="zh-CN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IO</a:t>
              </a:r>
              <a:r>
                <a:rPr kumimoji="0" lang="zh-CN" altLang="en-US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口</a:t>
              </a:r>
              <a:endParaRPr kumimoji="0" lang="zh-CN" altLang="en-US" sz="12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947795" y="3227705"/>
            <a:ext cx="3641725" cy="1250950"/>
            <a:chOff x="6204" y="6213"/>
            <a:chExt cx="5632" cy="3116"/>
          </a:xfrm>
        </p:grpSpPr>
        <p:sp>
          <p:nvSpPr>
            <p:cNvPr id="18" name="流程图: 决策 17"/>
            <p:cNvSpPr/>
            <p:nvPr/>
          </p:nvSpPr>
          <p:spPr>
            <a:xfrm>
              <a:off x="6204" y="7515"/>
              <a:ext cx="5633" cy="519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200" b="1">
                  <a:solidFill>
                    <a:schemeClr val="tx1"/>
                  </a:solidFill>
                  <a:sym typeface="+mn-ea"/>
                </a:rPr>
                <a:t>的确第二列有键按下？</a:t>
              </a:r>
              <a:endParaRPr kumimoji="0" lang="zh-CN" altLang="en-US" sz="12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19" name="流程图: 决策 18"/>
            <p:cNvSpPr/>
            <p:nvPr/>
          </p:nvSpPr>
          <p:spPr>
            <a:xfrm>
              <a:off x="6204" y="6213"/>
              <a:ext cx="5633" cy="519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200" b="1">
                  <a:solidFill>
                    <a:schemeClr val="tx1"/>
                  </a:solidFill>
                  <a:sym typeface="+mn-ea"/>
                </a:rPr>
                <a:t>第二列有键按下？</a:t>
              </a:r>
              <a:endParaRPr kumimoji="0" lang="zh-CN" altLang="en-US" sz="12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983" y="6965"/>
              <a:ext cx="2123" cy="412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延时</a:t>
              </a:r>
              <a:r>
                <a:rPr kumimoji="0" lang="en-US" altLang="zh-CN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10ms</a:t>
              </a:r>
              <a:r>
                <a:rPr kumimoji="0" lang="zh-CN" altLang="en-US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去抖动</a:t>
              </a:r>
              <a:endParaRPr kumimoji="0" lang="zh-CN" altLang="en-US" sz="12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081" y="8135"/>
              <a:ext cx="1786" cy="51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执行</a:t>
              </a:r>
              <a:r>
                <a:rPr lang="zh-CN" sz="1200" b="1">
                  <a:solidFill>
                    <a:schemeClr val="tx1"/>
                  </a:solidFill>
                  <a:sym typeface="+mn-ea"/>
                </a:rPr>
                <a:t>按键</a:t>
              </a:r>
              <a:r>
                <a:rPr kumimoji="0" lang="zh-CN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语句</a:t>
              </a:r>
              <a:endParaRPr kumimoji="0" lang="zh-CN" sz="12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081" y="8819"/>
              <a:ext cx="1786" cy="51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等待按键弹起</a:t>
              </a:r>
              <a:endParaRPr kumimoji="0" lang="zh-CN" sz="12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921629" y="4790440"/>
            <a:ext cx="3685048" cy="1250950"/>
            <a:chOff x="6138" y="6213"/>
            <a:chExt cx="5699" cy="3116"/>
          </a:xfrm>
        </p:grpSpPr>
        <p:sp>
          <p:nvSpPr>
            <p:cNvPr id="46" name="流程图: 决策 45"/>
            <p:cNvSpPr/>
            <p:nvPr/>
          </p:nvSpPr>
          <p:spPr>
            <a:xfrm>
              <a:off x="6204" y="7515"/>
              <a:ext cx="5633" cy="519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200" b="1">
                  <a:solidFill>
                    <a:schemeClr val="tx1"/>
                  </a:solidFill>
                  <a:sym typeface="+mn-ea"/>
                </a:rPr>
                <a:t>的确第三列有键按下？</a:t>
              </a:r>
              <a:endParaRPr kumimoji="0" lang="zh-CN" altLang="en-US" sz="12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47" name="流程图: 决策 46"/>
            <p:cNvSpPr/>
            <p:nvPr/>
          </p:nvSpPr>
          <p:spPr>
            <a:xfrm>
              <a:off x="6138" y="6213"/>
              <a:ext cx="5633" cy="519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200" b="1">
                  <a:solidFill>
                    <a:schemeClr val="tx1"/>
                  </a:solidFill>
                  <a:sym typeface="+mn-ea"/>
                </a:rPr>
                <a:t>第三列有键按下？</a:t>
              </a:r>
              <a:endParaRPr kumimoji="0" lang="zh-CN" altLang="en-US" sz="12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7917" y="6965"/>
              <a:ext cx="2123" cy="412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延时</a:t>
              </a:r>
              <a:r>
                <a:rPr kumimoji="0" lang="en-US" altLang="zh-CN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10ms</a:t>
              </a:r>
              <a:r>
                <a:rPr kumimoji="0" lang="zh-CN" altLang="en-US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去抖动</a:t>
              </a:r>
              <a:endParaRPr kumimoji="0" lang="zh-CN" altLang="en-US" sz="12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8081" y="8135"/>
              <a:ext cx="1786" cy="51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执行</a:t>
              </a:r>
              <a:r>
                <a:rPr lang="zh-CN" sz="1200" b="1">
                  <a:solidFill>
                    <a:schemeClr val="tx1"/>
                  </a:solidFill>
                  <a:sym typeface="+mn-ea"/>
                </a:rPr>
                <a:t>按键</a:t>
              </a:r>
              <a:r>
                <a:rPr kumimoji="0" lang="zh-CN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语句</a:t>
              </a:r>
              <a:endParaRPr kumimoji="0" lang="zh-CN" sz="12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081" y="8819"/>
              <a:ext cx="1786" cy="51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等待按键弹起</a:t>
              </a:r>
              <a:endParaRPr kumimoji="0" lang="zh-CN" sz="12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994015" y="3375025"/>
            <a:ext cx="3641725" cy="2127885"/>
            <a:chOff x="6204" y="6213"/>
            <a:chExt cx="5632" cy="3116"/>
          </a:xfrm>
        </p:grpSpPr>
        <p:sp>
          <p:nvSpPr>
            <p:cNvPr id="52" name="流程图: 决策 51"/>
            <p:cNvSpPr/>
            <p:nvPr/>
          </p:nvSpPr>
          <p:spPr>
            <a:xfrm>
              <a:off x="6204" y="7515"/>
              <a:ext cx="5633" cy="519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200" b="1">
                  <a:solidFill>
                    <a:schemeClr val="tx1"/>
                  </a:solidFill>
                  <a:sym typeface="+mn-ea"/>
                </a:rPr>
                <a:t>的确第四列有键按下？</a:t>
              </a:r>
              <a:endParaRPr kumimoji="0" lang="zh-CN" altLang="en-US" sz="12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70" name="流程图: 决策 69"/>
            <p:cNvSpPr/>
            <p:nvPr/>
          </p:nvSpPr>
          <p:spPr>
            <a:xfrm>
              <a:off x="6204" y="6213"/>
              <a:ext cx="5633" cy="519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200" b="1">
                  <a:solidFill>
                    <a:schemeClr val="tx1"/>
                  </a:solidFill>
                  <a:sym typeface="+mn-ea"/>
                </a:rPr>
                <a:t>第四列有键按下？</a:t>
              </a:r>
              <a:endParaRPr kumimoji="0" lang="zh-CN" altLang="en-US" sz="12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983" y="6965"/>
              <a:ext cx="2123" cy="412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延时</a:t>
              </a:r>
              <a:r>
                <a:rPr kumimoji="0" lang="en-US" altLang="zh-CN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10ms</a:t>
              </a:r>
              <a:r>
                <a:rPr kumimoji="0" lang="zh-CN" altLang="en-US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去抖动</a:t>
              </a:r>
              <a:endParaRPr kumimoji="0" lang="zh-CN" altLang="en-US" sz="12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8081" y="8135"/>
              <a:ext cx="1786" cy="51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执行</a:t>
              </a:r>
              <a:r>
                <a:rPr lang="zh-CN" sz="1200" b="1">
                  <a:solidFill>
                    <a:schemeClr val="tx1"/>
                  </a:solidFill>
                  <a:sym typeface="+mn-ea"/>
                </a:rPr>
                <a:t>按键</a:t>
              </a:r>
              <a:r>
                <a:rPr kumimoji="0" lang="zh-CN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语句</a:t>
              </a:r>
              <a:endParaRPr kumimoji="0" lang="zh-CN" sz="12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8081" y="8819"/>
              <a:ext cx="1786" cy="51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1200" b="1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等待按键弹起</a:t>
              </a:r>
              <a:endParaRPr kumimoji="0" lang="zh-CN" sz="1200" b="1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74" name="直接箭头连接符 73"/>
          <p:cNvCxnSpPr>
            <a:stCxn id="53" idx="2"/>
            <a:endCxn id="55" idx="0"/>
          </p:cNvCxnSpPr>
          <p:nvPr/>
        </p:nvCxnSpPr>
        <p:spPr>
          <a:xfrm>
            <a:off x="2069465" y="3192780"/>
            <a:ext cx="6350" cy="1473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55" idx="2"/>
            <a:endCxn id="2" idx="0"/>
          </p:cNvCxnSpPr>
          <p:nvPr/>
        </p:nvCxnSpPr>
        <p:spPr>
          <a:xfrm flipH="1">
            <a:off x="2061845" y="3613785"/>
            <a:ext cx="13970" cy="107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2" idx="2"/>
            <a:endCxn id="59" idx="0"/>
          </p:cNvCxnSpPr>
          <p:nvPr/>
        </p:nvCxnSpPr>
        <p:spPr>
          <a:xfrm flipH="1">
            <a:off x="2054860" y="3994785"/>
            <a:ext cx="6985" cy="153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59" idx="2"/>
            <a:endCxn id="60" idx="0"/>
          </p:cNvCxnSpPr>
          <p:nvPr/>
        </p:nvCxnSpPr>
        <p:spPr>
          <a:xfrm flipH="1">
            <a:off x="2048510" y="4478020"/>
            <a:ext cx="6350" cy="1479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60" idx="2"/>
            <a:endCxn id="6" idx="0"/>
          </p:cNvCxnSpPr>
          <p:nvPr/>
        </p:nvCxnSpPr>
        <p:spPr>
          <a:xfrm>
            <a:off x="2048510" y="4887595"/>
            <a:ext cx="13335" cy="87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6" idx="2"/>
            <a:endCxn id="63" idx="0"/>
          </p:cNvCxnSpPr>
          <p:nvPr/>
        </p:nvCxnSpPr>
        <p:spPr>
          <a:xfrm flipH="1">
            <a:off x="2032000" y="5304790"/>
            <a:ext cx="29845" cy="641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63" idx="2"/>
            <a:endCxn id="65" idx="0"/>
          </p:cNvCxnSpPr>
          <p:nvPr/>
        </p:nvCxnSpPr>
        <p:spPr>
          <a:xfrm>
            <a:off x="2032000" y="5692775"/>
            <a:ext cx="0" cy="1104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65" idx="2"/>
          </p:cNvCxnSpPr>
          <p:nvPr/>
        </p:nvCxnSpPr>
        <p:spPr>
          <a:xfrm>
            <a:off x="2032000" y="6127115"/>
            <a:ext cx="0" cy="111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2079625" y="6196330"/>
            <a:ext cx="1770380" cy="323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 flipV="1">
            <a:off x="3829685" y="2984500"/>
            <a:ext cx="20320" cy="3211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/>
          <p:nvPr/>
        </p:nvCxnSpPr>
        <p:spPr>
          <a:xfrm flipV="1">
            <a:off x="3893820" y="2934335"/>
            <a:ext cx="1863090" cy="36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endCxn id="19" idx="0"/>
          </p:cNvCxnSpPr>
          <p:nvPr/>
        </p:nvCxnSpPr>
        <p:spPr>
          <a:xfrm>
            <a:off x="5764530" y="2922905"/>
            <a:ext cx="4445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19" idx="2"/>
            <a:endCxn id="20" idx="0"/>
          </p:cNvCxnSpPr>
          <p:nvPr/>
        </p:nvCxnSpPr>
        <p:spPr>
          <a:xfrm>
            <a:off x="5768975" y="3435985"/>
            <a:ext cx="15875" cy="933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20" idx="2"/>
            <a:endCxn id="18" idx="0"/>
          </p:cNvCxnSpPr>
          <p:nvPr/>
        </p:nvCxnSpPr>
        <p:spPr>
          <a:xfrm flipH="1">
            <a:off x="5768975" y="3694430"/>
            <a:ext cx="15875" cy="55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21" idx="0"/>
            <a:endCxn id="21" idx="0"/>
          </p:cNvCxnSpPr>
          <p:nvPr/>
        </p:nvCxnSpPr>
        <p:spPr>
          <a:xfrm>
            <a:off x="5738495" y="399923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21" idx="2"/>
            <a:endCxn id="22" idx="0"/>
          </p:cNvCxnSpPr>
          <p:nvPr/>
        </p:nvCxnSpPr>
        <p:spPr>
          <a:xfrm>
            <a:off x="5738495" y="4203700"/>
            <a:ext cx="635" cy="704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22" idx="2"/>
            <a:endCxn id="47" idx="0"/>
          </p:cNvCxnSpPr>
          <p:nvPr/>
        </p:nvCxnSpPr>
        <p:spPr>
          <a:xfrm>
            <a:off x="5739130" y="4478655"/>
            <a:ext cx="3810" cy="3117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47" idx="2"/>
            <a:endCxn id="48" idx="0"/>
          </p:cNvCxnSpPr>
          <p:nvPr/>
        </p:nvCxnSpPr>
        <p:spPr>
          <a:xfrm>
            <a:off x="5742940" y="4998720"/>
            <a:ext cx="15240" cy="933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48" idx="2"/>
            <a:endCxn id="46" idx="0"/>
          </p:cNvCxnSpPr>
          <p:nvPr/>
        </p:nvCxnSpPr>
        <p:spPr>
          <a:xfrm>
            <a:off x="5758180" y="5257165"/>
            <a:ext cx="27305" cy="55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46" idx="2"/>
            <a:endCxn id="49" idx="0"/>
          </p:cNvCxnSpPr>
          <p:nvPr/>
        </p:nvCxnSpPr>
        <p:spPr>
          <a:xfrm flipH="1">
            <a:off x="5755640" y="5521325"/>
            <a:ext cx="29845" cy="40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stCxn id="49" idx="2"/>
            <a:endCxn id="50" idx="0"/>
          </p:cNvCxnSpPr>
          <p:nvPr/>
        </p:nvCxnSpPr>
        <p:spPr>
          <a:xfrm>
            <a:off x="5755640" y="5766435"/>
            <a:ext cx="0" cy="704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50" idx="2"/>
          </p:cNvCxnSpPr>
          <p:nvPr/>
        </p:nvCxnSpPr>
        <p:spPr>
          <a:xfrm>
            <a:off x="5755640" y="6041390"/>
            <a:ext cx="1270" cy="187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 flipV="1">
            <a:off x="5772785" y="6228715"/>
            <a:ext cx="2221230" cy="482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 flipV="1">
            <a:off x="7994015" y="2922905"/>
            <a:ext cx="0" cy="3354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7994015" y="2922905"/>
            <a:ext cx="1826895" cy="615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/>
        </p:nvCxnSpPr>
        <p:spPr>
          <a:xfrm>
            <a:off x="9796145" y="3011805"/>
            <a:ext cx="24765" cy="4241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70" idx="2"/>
            <a:endCxn id="71" idx="0"/>
          </p:cNvCxnSpPr>
          <p:nvPr/>
        </p:nvCxnSpPr>
        <p:spPr>
          <a:xfrm>
            <a:off x="9815195" y="3729355"/>
            <a:ext cx="15875" cy="1593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71" idx="2"/>
            <a:endCxn id="52" idx="0"/>
          </p:cNvCxnSpPr>
          <p:nvPr/>
        </p:nvCxnSpPr>
        <p:spPr>
          <a:xfrm flipH="1">
            <a:off x="9815195" y="4170045"/>
            <a:ext cx="15875" cy="939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52" idx="2"/>
            <a:endCxn id="72" idx="0"/>
          </p:cNvCxnSpPr>
          <p:nvPr/>
        </p:nvCxnSpPr>
        <p:spPr>
          <a:xfrm flipH="1">
            <a:off x="9785350" y="4618355"/>
            <a:ext cx="29845" cy="69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72" idx="2"/>
            <a:endCxn id="73" idx="0"/>
          </p:cNvCxnSpPr>
          <p:nvPr/>
        </p:nvCxnSpPr>
        <p:spPr>
          <a:xfrm>
            <a:off x="9785350" y="5035550"/>
            <a:ext cx="0" cy="1193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stCxn id="73" idx="2"/>
            <a:endCxn id="54" idx="0"/>
          </p:cNvCxnSpPr>
          <p:nvPr/>
        </p:nvCxnSpPr>
        <p:spPr>
          <a:xfrm>
            <a:off x="9785350" y="5502910"/>
            <a:ext cx="29845" cy="4406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矩形 49"/>
          <p:cNvSpPr/>
          <p:nvPr/>
        </p:nvSpPr>
        <p:spPr>
          <a:xfrm>
            <a:off x="1257300" y="3097213"/>
            <a:ext cx="2468563" cy="23066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）程序设计说明部分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）预处理部分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）函数声明部分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）全局变量定义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5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）主函数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）工程循环函数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7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）子函数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8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）中断服务函数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482" name="文本框 1"/>
          <p:cNvSpPr txBox="1"/>
          <p:nvPr/>
        </p:nvSpPr>
        <p:spPr>
          <a:xfrm>
            <a:off x="3726180" y="2605405"/>
            <a:ext cx="7983855" cy="3046095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/////////////////////////////////////////////////////////////////////////////////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//设计项目:4x4控制数码管设计实验                                                                       //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//设 计 人:畅福善                                                                                                     //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//设计时间:20</a:t>
            </a: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20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.5.</a:t>
            </a: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11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                                                                                        //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//设计说明:设计一个开关计数器， 实现一个4x4键盘，控制数码管显示                 //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//         利用数码管依次显示，1 2 3 4 5 6 7 8 9 A B C D E F                                  //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//         硬件连接条件:1、单片机P1.0~P1.7依次连接第1~8个LED指示灯               //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//                      2、4个模拟开关依次连接到P3.4,P3.5,P3.6,P3.7                           //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//                      3、数码管数据连接IC7 锁存控制P2.6                                            //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//                      4、数码管数据连接IC6 锁存控制P2.7                                            //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/////////////////////////////////////////////////////////////////////////////////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/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#include "stc15f2k60s2.h"                                                                          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3" name="矩形 49"/>
          <p:cNvSpPr/>
          <p:nvPr/>
        </p:nvSpPr>
        <p:spPr>
          <a:xfrm>
            <a:off x="511175" y="2605088"/>
            <a:ext cx="3381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编程</a:t>
            </a:r>
            <a:r>
              <a:rPr lang="en-US" altLang="zh-CN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</a:t>
            </a:r>
            <a:r>
              <a:rPr lang="zh-CN" altLang="en-US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主要函数编程说明</a:t>
            </a:r>
            <a:endParaRPr lang="zh-CN" altLang="zh-CN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5" name="矩形标注 4"/>
          <p:cNvSpPr/>
          <p:nvPr/>
        </p:nvSpPr>
        <p:spPr>
          <a:xfrm>
            <a:off x="8739188" y="2605088"/>
            <a:ext cx="2058988" cy="368300"/>
          </a:xfrm>
          <a:prstGeom prst="wedgeRectCallout">
            <a:avLst>
              <a:gd name="adj1" fmla="val -151326"/>
              <a:gd name="adj2" fmla="val 1642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ym typeface="+mn-ea"/>
              </a:rPr>
              <a:t>程序设计说明</a:t>
            </a:r>
            <a:endParaRPr kumimoji="0" lang="zh-CN" altLang="en-US" sz="1800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7966075" y="5181600"/>
            <a:ext cx="3171825" cy="369888"/>
          </a:xfrm>
          <a:prstGeom prst="wedgeRectCallout">
            <a:avLst>
              <a:gd name="adj1" fmla="val -85689"/>
              <a:gd name="adj2" fmla="val 20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1800">
                <a:sym typeface="+mn-ea"/>
              </a:rPr>
              <a:t>预处理</a:t>
            </a:r>
            <a:r>
              <a:rPr lang="en-US" altLang="zh-CN" sz="1800">
                <a:sym typeface="+mn-ea"/>
              </a:rPr>
              <a:t>--</a:t>
            </a:r>
            <a:r>
              <a:rPr lang="zh-CN" altLang="en-US" sz="1800">
                <a:sym typeface="+mn-ea"/>
              </a:rPr>
              <a:t>加载单片机硬件信息</a:t>
            </a:r>
            <a:endParaRPr kumimoji="0" lang="zh-CN" altLang="en-US" sz="1800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31950" y="1557338"/>
            <a:ext cx="9288463" cy="935038"/>
          </a:xfrm>
          <a:prstGeom prst="rect">
            <a:avLst/>
          </a:prstGeom>
          <a:gradFill rotWithShape="1"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gamma/>
                  <a:shade val="46275"/>
                  <a:invGamma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2700000" scaled="1"/>
          </a:gradFill>
          <a:ln w="12700">
            <a:solidFill>
              <a:schemeClr val="tx2"/>
            </a:solidFill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cs typeface="+mn-cs"/>
              </a:rPr>
              <a:t>单片机应用系统实验指导</a:t>
            </a:r>
            <a:r>
              <a:rPr lang="zh-CN" altLang="en-US" sz="3600" noProof="0" dirty="0">
                <a:ln>
                  <a:noFill/>
                </a:ln>
                <a:solidFill>
                  <a:srgbClr val="FF6743"/>
                </a:solidFill>
                <a:effectLst/>
                <a:uLnTx/>
                <a:uFillTx/>
                <a:latin typeface="Arial Narrow" panose="020B0606020202030204" pitchFamily="34" charset="0"/>
                <a:ea typeface="华文中宋" panose="02010600040101010101" pitchFamily="2" charset="-122"/>
                <a:sym typeface="+mn-ea"/>
              </a:rPr>
              <a:t>四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6743"/>
              </a:solidFill>
              <a:effectLst/>
              <a:uLnTx/>
              <a:uFillTx/>
              <a:latin typeface="Arial Narrow" panose="020B060602020203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867*3427*345*34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7526</Words>
  <Application>WPS 演示</Application>
  <PresentationFormat>宽屏</PresentationFormat>
  <Paragraphs>532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Arial</vt:lpstr>
      <vt:lpstr>宋体</vt:lpstr>
      <vt:lpstr>Wingdings</vt:lpstr>
      <vt:lpstr>Calibri Light</vt:lpstr>
      <vt:lpstr>Calibri</vt:lpstr>
      <vt:lpstr>楷体_GB2312</vt:lpstr>
      <vt:lpstr>新宋体</vt:lpstr>
      <vt:lpstr>黑体</vt:lpstr>
      <vt:lpstr>Arial Narrow</vt:lpstr>
      <vt:lpstr>华文中宋</vt:lpstr>
      <vt:lpstr>Helvetica Neue</vt:lpstr>
      <vt:lpstr>Times New Roman</vt:lpstr>
      <vt:lpstr>微软雅黑</vt:lpstr>
      <vt:lpstr>Arial Unicode MS</vt:lpstr>
      <vt:lpstr>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WPS_1569898157</cp:lastModifiedBy>
  <cp:revision>1112</cp:revision>
  <cp:lastPrinted>2020-04-07T14:40:00Z</cp:lastPrinted>
  <dcterms:created xsi:type="dcterms:W3CDTF">2013-01-25T01:44:00Z</dcterms:created>
  <dcterms:modified xsi:type="dcterms:W3CDTF">2020-11-29T12:21:02Z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2052-11.1.0.9998</vt:lpwstr>
  </property>
</Properties>
</file>